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256" r:id="rId2"/>
    <p:sldId id="265" r:id="rId3"/>
    <p:sldId id="257" r:id="rId4"/>
    <p:sldId id="258" r:id="rId5"/>
    <p:sldId id="273" r:id="rId6"/>
    <p:sldId id="274" r:id="rId7"/>
    <p:sldId id="320" r:id="rId8"/>
    <p:sldId id="276" r:id="rId9"/>
    <p:sldId id="326" r:id="rId10"/>
    <p:sldId id="275" r:id="rId11"/>
    <p:sldId id="321" r:id="rId12"/>
    <p:sldId id="322" r:id="rId13"/>
    <p:sldId id="330" r:id="rId14"/>
    <p:sldId id="329" r:id="rId15"/>
    <p:sldId id="328" r:id="rId16"/>
    <p:sldId id="325" r:id="rId17"/>
    <p:sldId id="352" r:id="rId18"/>
    <p:sldId id="353" r:id="rId19"/>
    <p:sldId id="354" r:id="rId20"/>
    <p:sldId id="358" r:id="rId21"/>
    <p:sldId id="356" r:id="rId22"/>
    <p:sldId id="357" r:id="rId23"/>
    <p:sldId id="269" r:id="rId24"/>
    <p:sldId id="285" r:id="rId25"/>
    <p:sldId id="286" r:id="rId26"/>
    <p:sldId id="331" r:id="rId27"/>
    <p:sldId id="332" r:id="rId28"/>
    <p:sldId id="333" r:id="rId29"/>
    <p:sldId id="341" r:id="rId30"/>
    <p:sldId id="339" r:id="rId31"/>
    <p:sldId id="342" r:id="rId32"/>
    <p:sldId id="344" r:id="rId33"/>
    <p:sldId id="270" r:id="rId34"/>
    <p:sldId id="291" r:id="rId35"/>
    <p:sldId id="271" r:id="rId36"/>
    <p:sldId id="292" r:id="rId37"/>
    <p:sldId id="293" r:id="rId38"/>
    <p:sldId id="294" r:id="rId39"/>
    <p:sldId id="272" r:id="rId40"/>
    <p:sldId id="295" r:id="rId41"/>
    <p:sldId id="345" r:id="rId42"/>
    <p:sldId id="346" r:id="rId43"/>
    <p:sldId id="296" r:id="rId44"/>
    <p:sldId id="297" r:id="rId45"/>
    <p:sldId id="267" r:id="rId46"/>
    <p:sldId id="298" r:id="rId47"/>
    <p:sldId id="347" r:id="rId48"/>
    <p:sldId id="348" r:id="rId49"/>
    <p:sldId id="349" r:id="rId50"/>
    <p:sldId id="266" r:id="rId51"/>
    <p:sldId id="350" r:id="rId52"/>
    <p:sldId id="373" r:id="rId53"/>
    <p:sldId id="319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07" r:id="rId67"/>
    <p:sldId id="359" r:id="rId68"/>
    <p:sldId id="363" r:id="rId69"/>
    <p:sldId id="360" r:id="rId70"/>
    <p:sldId id="361" r:id="rId71"/>
    <p:sldId id="362" r:id="rId72"/>
    <p:sldId id="448" r:id="rId73"/>
    <p:sldId id="365" r:id="rId74"/>
    <p:sldId id="366" r:id="rId75"/>
    <p:sldId id="449" r:id="rId76"/>
    <p:sldId id="367" r:id="rId77"/>
    <p:sldId id="368" r:id="rId78"/>
    <p:sldId id="372" r:id="rId79"/>
    <p:sldId id="369" r:id="rId80"/>
    <p:sldId id="370" r:id="rId81"/>
    <p:sldId id="371" r:id="rId82"/>
    <p:sldId id="450" r:id="rId83"/>
    <p:sldId id="374" r:id="rId84"/>
    <p:sldId id="400" r:id="rId85"/>
    <p:sldId id="401" r:id="rId86"/>
    <p:sldId id="402" r:id="rId87"/>
    <p:sldId id="403" r:id="rId88"/>
    <p:sldId id="404" r:id="rId89"/>
    <p:sldId id="405" r:id="rId90"/>
    <p:sldId id="406" r:id="rId91"/>
    <p:sldId id="407" r:id="rId92"/>
    <p:sldId id="408" r:id="rId93"/>
    <p:sldId id="409" r:id="rId94"/>
    <p:sldId id="410" r:id="rId95"/>
    <p:sldId id="411" r:id="rId96"/>
    <p:sldId id="412" r:id="rId97"/>
    <p:sldId id="413" r:id="rId98"/>
    <p:sldId id="377" r:id="rId99"/>
    <p:sldId id="415" r:id="rId100"/>
    <p:sldId id="416" r:id="rId101"/>
    <p:sldId id="417" r:id="rId102"/>
    <p:sldId id="418" r:id="rId103"/>
    <p:sldId id="419" r:id="rId104"/>
    <p:sldId id="420" r:id="rId105"/>
    <p:sldId id="421" r:id="rId106"/>
    <p:sldId id="422" r:id="rId107"/>
    <p:sldId id="423" r:id="rId108"/>
    <p:sldId id="424" r:id="rId109"/>
    <p:sldId id="425" r:id="rId110"/>
    <p:sldId id="426" r:id="rId111"/>
    <p:sldId id="427" r:id="rId112"/>
    <p:sldId id="428" r:id="rId113"/>
    <p:sldId id="429" r:id="rId114"/>
    <p:sldId id="430" r:id="rId115"/>
    <p:sldId id="431" r:id="rId116"/>
    <p:sldId id="432" r:id="rId117"/>
    <p:sldId id="433" r:id="rId118"/>
    <p:sldId id="434" r:id="rId119"/>
    <p:sldId id="435" r:id="rId120"/>
    <p:sldId id="436" r:id="rId121"/>
    <p:sldId id="437" r:id="rId122"/>
    <p:sldId id="438" r:id="rId123"/>
    <p:sldId id="439" r:id="rId124"/>
    <p:sldId id="440" r:id="rId125"/>
    <p:sldId id="441" r:id="rId126"/>
    <p:sldId id="442" r:id="rId127"/>
    <p:sldId id="443" r:id="rId128"/>
    <p:sldId id="444" r:id="rId129"/>
    <p:sldId id="445" r:id="rId130"/>
    <p:sldId id="446" r:id="rId131"/>
    <p:sldId id="447" r:id="rId132"/>
    <p:sldId id="378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303" r:id="rId143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0000"/>
    <a:srgbClr val="D659BB"/>
    <a:srgbClr val="FFFFFF"/>
    <a:srgbClr val="F7F7F7"/>
    <a:srgbClr val="B00000"/>
    <a:srgbClr val="FF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2773" autoAdjust="0"/>
  </p:normalViewPr>
  <p:slideViewPr>
    <p:cSldViewPr>
      <p:cViewPr varScale="1">
        <p:scale>
          <a:sx n="58" d="100"/>
          <a:sy n="58" d="100"/>
        </p:scale>
        <p:origin x="1216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FB515-D13B-4A93-B2E7-559F9AE9386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E953A-6F47-4580-9819-27304008C8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8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19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8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9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0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58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75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66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795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6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275" cy="481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9" name="Google Shape;6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0143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0f7b7ed4fc_1_3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8" name="Google Shape;708;g20f7b7ed4f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4058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0fc84695d6_0_3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9" name="Google Shape;719;g20fc84695d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6080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8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0fc84695d6_0_63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9" name="Google Shape;729;g20fc84695d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474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0fc84695d6_0_8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2" name="Google Shape;742;g20fc84695d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5603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0fc84695d6_0_4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1" name="Google Shape;761;g20fc84695d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8257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0fc84695d6_0_57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2" name="Google Shape;772;g20fc84695d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6304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0fc84695d6_0_17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2" name="Google Shape;782;g20fc84695d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1058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0fc84695d6_0_163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1" name="Google Shape;801;g20fc84695d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7896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0fc84695d6_0_151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4" name="Google Shape;824;g20fc84695d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337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0fc84695d6_0_139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35" name="Google Shape;835;g20fc84695d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717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d60456fd9_0_2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1" name="Google Shape;851;g1dd60456fd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6721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dd60456fd9_0_58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1" name="Google Shape;861;g1dd60456fd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34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0b942ede5_2_255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10b942ede5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347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dd60456fd9_0_6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1" name="Google Shape;871;g1dd60456fd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6002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0b942ede5_0_0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10b942ed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21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0b942ede5_2_28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g210b942ede5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19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0b942ede5_2_28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g210b942ede5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07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0b942ede5_0_1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0b942ede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79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0b942ede5_2_290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10b942ede5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81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3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2005" y="2348573"/>
            <a:ext cx="9092566" cy="162140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1923" y="6359923"/>
            <a:ext cx="2138678" cy="36597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5271" y="6359923"/>
            <a:ext cx="2897719" cy="36597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7660" y="6359923"/>
            <a:ext cx="2138678" cy="365970"/>
          </a:xfrm>
        </p:spPr>
        <p:txBody>
          <a:bodyPr/>
          <a:lstStyle>
            <a:lvl1pPr>
              <a:defRPr/>
            </a:lvl1pPr>
          </a:lstStyle>
          <a:p>
            <a:fld id="{6728FD0D-1D94-43FD-BD3C-9763BA57154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379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9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2.png"/><Relationship Id="rId7" Type="http://schemas.openxmlformats.org/officeDocument/2006/relationships/image" Target="../media/image19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86.png"/><Relationship Id="rId9" Type="http://schemas.openxmlformats.org/officeDocument/2006/relationships/image" Target="../media/image19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0.png"/><Relationship Id="rId7" Type="http://schemas.openxmlformats.org/officeDocument/2006/relationships/image" Target="../media/image20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4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9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4.png"/><Relationship Id="rId4" Type="http://schemas.openxmlformats.org/officeDocument/2006/relationships/image" Target="../media/image21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0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3.png"/><Relationship Id="rId7" Type="http://schemas.openxmlformats.org/officeDocument/2006/relationships/image" Target="../media/image23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62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5" Type="http://schemas.openxmlformats.org/officeDocument/2006/relationships/image" Target="../media/image271.png"/><Relationship Id="rId4" Type="http://schemas.openxmlformats.org/officeDocument/2006/relationships/image" Target="../media/image27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1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6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.jpe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1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8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37.jpeg"/><Relationship Id="rId4" Type="http://schemas.openxmlformats.org/officeDocument/2006/relationships/image" Target="../media/image34.png"/><Relationship Id="rId9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7.jpeg"/><Relationship Id="rId5" Type="http://schemas.openxmlformats.org/officeDocument/2006/relationships/image" Target="../media/image21.png"/><Relationship Id="rId10" Type="http://schemas.openxmlformats.org/officeDocument/2006/relationships/image" Target="../media/image27.jpeg"/><Relationship Id="rId4" Type="http://schemas.openxmlformats.org/officeDocument/2006/relationships/image" Target="../media/image34.png"/><Relationship Id="rId9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1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386887" y="2486025"/>
            <a:ext cx="3470382" cy="4684737"/>
            <a:chOff x="9419608" y="2460759"/>
            <a:chExt cx="3470382" cy="46847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9419608" y="2460759"/>
              <a:ext cx="3470382" cy="4684737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 rot="1971854">
            <a:off x="7547180" y="-1290978"/>
            <a:ext cx="3421149" cy="3777225"/>
          </a:xfrm>
          <a:prstGeom prst="rect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5356">
            <a:off x="8098440" y="4416989"/>
            <a:ext cx="2962101" cy="822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714625"/>
            <a:ext cx="5638799" cy="1566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760630" y="1724025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14487" y="2177971"/>
            <a:ext cx="51054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자주 묻는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읽기만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기타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이메일 목록 읽기만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1538287" y="1419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고객센터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0630" y="4433998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614487" y="4848225"/>
            <a:ext cx="70104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회사 소개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이용 약관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이용 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이용 약관 모두 열람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개인 정보 취급 방침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7253287" y="4186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회사 정보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8680" y="4543425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>
                <a:solidFill>
                  <a:srgbClr val="92D050"/>
                </a:solidFill>
              </a:rPr>
              <a:t> </a:t>
            </a:r>
            <a:r>
              <a:rPr lang="en-US" altLang="ko-KR" dirty="0" smtClean="0">
                <a:solidFill>
                  <a:srgbClr val="EB0000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11779" y="18118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8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22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8" y="4213429"/>
            <a:ext cx="9324280" cy="316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en-US" altLang="ko-KR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Spring Security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5185988" y="6717937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584313" y="1653230"/>
            <a:ext cx="9742758" cy="287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Spring Security 사용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배경 : Spring Security에서 제공하는 인증 메커니즘과 권한 부여 기능을 사용하여 비회원, 일반회원, 극단회원, 관리자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네 유형에 따라  인증/인가 처리를 쉽게 처리하기 위해서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인증 방법 : 로그인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권한 유형  : 일반회원, 극단회원, 관리자 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커스텀 &lt;설정파일 : SecurityConfig.java&gt; : WebSecurityConfigurerAdapter를 상속. 상속 클래스의 메서드 configure()를 오버라이드하여 로그인, 로그아웃, 액세스 거부 처리기  및 로그인 세션 기억하여 유지하는 기능과 같은 다양한 보안 관련 기능을 설정.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3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로그인 페이지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6503480" y="883102"/>
            <a:ext cx="4192743" cy="727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페이지 우측상단 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회원 서비스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메뉴</a:t>
            </a:r>
            <a:r>
              <a:rPr lang="ko-KR" altLang="en-US" sz="1503" dirty="0" err="1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로그인 메뉴 클릭하면 로그인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아이디, 비밀번호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 상태 유지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체크박스를 체크하면 브라우저를 닫아도 24시간 동안 로그인 상태 유지할 수 있다.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4. 입력한 아이디를 기반으로 먼저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테이블을 쿼리한다.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테이블에서 사용자가 발견되면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UserDetails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인터페이스(데이터베이스에서 가져온 사용자 정보를 나타내는 데이터 전송 개체)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구현한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UmemberCustom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객체를 생성하고 반환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테이블에 사용자가 없으면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테이블을 조회하고 사용자가 발견되면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UserDetails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인터페이스의 또 다른 사용자 정의 구현인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TmemberCustom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객체를 생성하고 반환. 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5. 두 테이블에서 사용자를 찾을 수 없으면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null을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반환하고 로그인 오류 메시지를 출력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**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umember와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tmember서로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아이디가 같을 수 없게 회원가입 시 중복 확인을 하고 있음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6" y="1708921"/>
            <a:ext cx="2627029" cy="38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1" name="AutoShape 9"/>
          <p:cNvSpPr>
            <a:spLocks noChangeArrowheads="1"/>
          </p:cNvSpPr>
          <p:nvPr/>
        </p:nvSpPr>
        <p:spPr bwMode="auto">
          <a:xfrm>
            <a:off x="466566" y="1621407"/>
            <a:ext cx="469396" cy="563276"/>
          </a:xfrm>
          <a:prstGeom prst="flowChartAlternateProcess">
            <a:avLst/>
          </a:prstGeom>
          <a:noFill/>
          <a:ln w="19257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1" y="2689084"/>
            <a:ext cx="2452000" cy="178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AutoShape 11"/>
          <p:cNvSpPr>
            <a:spLocks noChangeArrowheads="1"/>
          </p:cNvSpPr>
          <p:nvPr/>
        </p:nvSpPr>
        <p:spPr bwMode="auto">
          <a:xfrm>
            <a:off x="800713" y="3306460"/>
            <a:ext cx="302323" cy="302323"/>
          </a:xfrm>
          <a:prstGeom prst="flowChartAlternateProcess">
            <a:avLst/>
          </a:prstGeom>
          <a:noFill/>
          <a:ln w="19201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4" name="Line 12"/>
          <p:cNvSpPr>
            <a:spLocks noChangeShapeType="1" noTextEdit="1"/>
          </p:cNvSpPr>
          <p:nvPr/>
        </p:nvSpPr>
        <p:spPr bwMode="auto">
          <a:xfrm>
            <a:off x="700469" y="2184682"/>
            <a:ext cx="957887" cy="504402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5" name="Line 13"/>
          <p:cNvSpPr>
            <a:spLocks noChangeShapeType="1" noTextEdit="1"/>
          </p:cNvSpPr>
          <p:nvPr/>
        </p:nvSpPr>
        <p:spPr bwMode="auto">
          <a:xfrm rot="16200000" flipH="1">
            <a:off x="1534244" y="2564973"/>
            <a:ext cx="160708" cy="87514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6" name="Line 14"/>
          <p:cNvSpPr>
            <a:spLocks noChangeShapeType="1" noTextEdit="1"/>
          </p:cNvSpPr>
          <p:nvPr/>
        </p:nvSpPr>
        <p:spPr bwMode="auto">
          <a:xfrm flipV="1">
            <a:off x="1539017" y="2689084"/>
            <a:ext cx="119338" cy="12729"/>
          </a:xfrm>
          <a:prstGeom prst="line">
            <a:avLst/>
          </a:prstGeom>
          <a:noFill/>
          <a:ln w="12726" cmpd="sng">
            <a:solidFill>
              <a:srgbClr val="C0504D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7" name="AutoShape 15"/>
          <p:cNvSpPr>
            <a:spLocks noChangeArrowheads="1"/>
          </p:cNvSpPr>
          <p:nvPr/>
        </p:nvSpPr>
        <p:spPr bwMode="auto">
          <a:xfrm>
            <a:off x="466567" y="2701813"/>
            <a:ext cx="2445634" cy="1769385"/>
          </a:xfrm>
          <a:prstGeom prst="flowChartAlternateProcess">
            <a:avLst/>
          </a:prstGeom>
          <a:noFill/>
          <a:ln w="3856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1056891" y="2313567"/>
            <a:ext cx="167074" cy="216400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649551" y="3347830"/>
            <a:ext cx="167074" cy="217991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8213" name="Oval 21"/>
          <p:cNvSpPr>
            <a:spLocks noChangeArrowheads="1"/>
          </p:cNvSpPr>
          <p:nvPr/>
        </p:nvSpPr>
        <p:spPr bwMode="auto">
          <a:xfrm>
            <a:off x="649551" y="3608783"/>
            <a:ext cx="167074" cy="214809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8214" name="AutoShape 22"/>
          <p:cNvSpPr>
            <a:spLocks noChangeArrowheads="1"/>
          </p:cNvSpPr>
          <p:nvPr/>
        </p:nvSpPr>
        <p:spPr bwMode="auto">
          <a:xfrm>
            <a:off x="800713" y="3651745"/>
            <a:ext cx="402567" cy="128885"/>
          </a:xfrm>
          <a:prstGeom prst="flowChartAlternateProcess">
            <a:avLst/>
          </a:prstGeom>
          <a:noFill/>
          <a:ln w="19201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15" name="Oval 23"/>
          <p:cNvSpPr>
            <a:spLocks noChangeArrowheads="1"/>
          </p:cNvSpPr>
          <p:nvPr/>
        </p:nvSpPr>
        <p:spPr bwMode="auto">
          <a:xfrm>
            <a:off x="1841341" y="3823591"/>
            <a:ext cx="167073" cy="216400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289946" y="1584809"/>
            <a:ext cx="291185" cy="224356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821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7" y="4574626"/>
            <a:ext cx="5597750" cy="298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35" y="1928503"/>
            <a:ext cx="3182348" cy="2429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19" name="Oval 27"/>
          <p:cNvSpPr>
            <a:spLocks noChangeArrowheads="1"/>
          </p:cNvSpPr>
          <p:nvPr/>
        </p:nvSpPr>
        <p:spPr bwMode="auto">
          <a:xfrm>
            <a:off x="3543897" y="3276228"/>
            <a:ext cx="361196" cy="288002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58852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</a:t>
            </a:r>
          </a:p>
        </p:txBody>
      </p:sp>
    </p:spTree>
    <p:extLst>
      <p:ext uri="{BB962C8B-B14F-4D97-AF65-F5344CB8AC3E}">
        <p14:creationId xmlns:p14="http://schemas.microsoft.com/office/powerpoint/2010/main" val="2891784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 페이지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2538275" y="5987588"/>
            <a:ext cx="2200593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5203490" y="2339026"/>
            <a:ext cx="5492733" cy="350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로그인 페이지에 있는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아이디 찾기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클릭하여 아이디 찾기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일반회원 탭을 클릭하고 이름과 휴대폰 번호를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FIND ID 버튼을 클릭하면 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클릭 이벤트에 따라 유효성을 검사한 후 유효성검사를 통과한 이름과 휴대폰 번호에 맞는 일반회원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9" y="1651639"/>
            <a:ext cx="1831441" cy="111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1" y="3895194"/>
            <a:ext cx="2047840" cy="298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92" y="3925426"/>
            <a:ext cx="2291291" cy="302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51" name="Oval 11"/>
          <p:cNvSpPr>
            <a:spLocks noChangeArrowheads="1"/>
          </p:cNvSpPr>
          <p:nvPr/>
        </p:nvSpPr>
        <p:spPr bwMode="auto">
          <a:xfrm>
            <a:off x="2029100" y="2192637"/>
            <a:ext cx="415296" cy="216400"/>
          </a:xfrm>
          <a:prstGeom prst="ellipse">
            <a:avLst/>
          </a:prstGeom>
          <a:noFill/>
          <a:ln w="19201" cmpd="sng">
            <a:solidFill>
              <a:srgbClr val="263E5B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59" y="2625437"/>
            <a:ext cx="3172801" cy="91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53" name="Line 13"/>
          <p:cNvSpPr>
            <a:spLocks noChangeShapeType="1" noTextEdit="1"/>
          </p:cNvSpPr>
          <p:nvPr/>
        </p:nvSpPr>
        <p:spPr bwMode="auto">
          <a:xfrm rot="16200000" flipH="1">
            <a:off x="2337787" y="2501326"/>
            <a:ext cx="537817" cy="289594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0254" name="AutoShape 14"/>
          <p:cNvSpPr>
            <a:spLocks noChangeArrowheads="1"/>
          </p:cNvSpPr>
          <p:nvPr/>
        </p:nvSpPr>
        <p:spPr bwMode="auto">
          <a:xfrm>
            <a:off x="1524697" y="2770234"/>
            <a:ext cx="1537074" cy="649199"/>
          </a:xfrm>
          <a:prstGeom prst="flowChartAlternateProcess">
            <a:avLst/>
          </a:prstGeom>
          <a:noFill/>
          <a:ln w="19201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598633" y="4503022"/>
            <a:ext cx="225947" cy="2880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3905093" y="4638272"/>
            <a:ext cx="222764" cy="254588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1682224" y="2553835"/>
            <a:ext cx="224355" cy="289594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0261" name="Oval 21"/>
          <p:cNvSpPr>
            <a:spLocks noChangeArrowheads="1"/>
          </p:cNvSpPr>
          <p:nvPr/>
        </p:nvSpPr>
        <p:spPr bwMode="auto">
          <a:xfrm>
            <a:off x="1176230" y="6305823"/>
            <a:ext cx="225947" cy="289594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467" y="3570594"/>
            <a:ext cx="4000211" cy="21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5316465" y="4444150"/>
            <a:ext cx="5195183" cy="896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만일 존재할 시, alert창에 정보와 일치하는 아이디를 띄우고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그렇지 않으면 일치하는 아이디가 없음을 alert창에 띄운다.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91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 페이지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12" y="1911000"/>
            <a:ext cx="1907817" cy="251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2512816" y="2633393"/>
            <a:ext cx="186167" cy="210035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756372" y="1037446"/>
            <a:ext cx="5195183" cy="149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만일 존재할 시, 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  <p:sp>
        <p:nvSpPr>
          <p:cNvPr id="11273" name="Oval 9"/>
          <p:cNvSpPr>
            <a:spLocks noChangeArrowheads="1"/>
          </p:cNvSpPr>
          <p:nvPr/>
        </p:nvSpPr>
        <p:spPr bwMode="auto">
          <a:xfrm>
            <a:off x="1790424" y="3780629"/>
            <a:ext cx="257770" cy="21162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409285" y="4213429"/>
            <a:ext cx="5494323" cy="290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4. 극단 회원은 극단회원 탭을 클릭하고 극단명과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이메일을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5. FIND ID 버튼을 클릭하면 클릭 이벤트에 따라 유효성을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검사한 후 유효성검사를 통과한 극단명과 이메일에 맞는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극단회원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5" y="5513419"/>
            <a:ext cx="2953219" cy="2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93" y="1054949"/>
            <a:ext cx="1861674" cy="107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7" name="AutoShape 13"/>
          <p:cNvSpPr>
            <a:spLocks noChangeShapeType="1" noTextEdit="1"/>
          </p:cNvSpPr>
          <p:nvPr/>
        </p:nvSpPr>
        <p:spPr bwMode="auto">
          <a:xfrm>
            <a:off x="7512285" y="1471836"/>
            <a:ext cx="793995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87" y="965843"/>
            <a:ext cx="7271665" cy="150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5924293" y="2278561"/>
            <a:ext cx="4114776" cy="49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EmailVO에 address에 입력한 이메일 주소를, id에 db 조회 결과와 일치하는 id를 set하여</a:t>
            </a:r>
          </a:p>
        </p:txBody>
      </p:sp>
      <p:sp>
        <p:nvSpPr>
          <p:cNvPr id="11280" name="AutoShape 16"/>
          <p:cNvSpPr>
            <a:spLocks noChangeShapeType="1" noTextEdit="1"/>
          </p:cNvSpPr>
          <p:nvPr/>
        </p:nvSpPr>
        <p:spPr bwMode="auto">
          <a:xfrm>
            <a:off x="7071529" y="2133765"/>
            <a:ext cx="1234751" cy="85286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5636290" y="2986634"/>
            <a:ext cx="5339980" cy="49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EmailService로 아이디를 내용으로 이메일을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보낸다.</a:t>
            </a:r>
          </a:p>
        </p:txBody>
      </p:sp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90" y="3599235"/>
            <a:ext cx="3047099" cy="3782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748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3434558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479296" y="1007214"/>
            <a:ext cx="4148190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비밀번호 찾기 페이지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41967" y="5147449"/>
            <a:ext cx="4988330" cy="350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로그인 페이지에 있는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비밀번호 찾기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클릭하여 비밀번호 찾기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일반회원은 일반회원 탭을, 극단회원은 극단회원 탭을 클릭하고 아이디와 이메일을 입력한다.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3, 4, 5. FIND PASSWORD 버튼을 클릭하면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클릭 이벤트에 따라 유효성을 검사한 후 유효성검사를 통과한 아이디와 이메일에 맞는 일반회원 정보 또는 극단회원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일치하는 정보를 찾으면</a:t>
            </a:r>
          </a:p>
        </p:txBody>
      </p:sp>
      <p:grpSp>
        <p:nvGrpSpPr>
          <p:cNvPr id="13320" name="Group 8"/>
          <p:cNvGrpSpPr>
            <a:grpSpLocks/>
          </p:cNvGrpSpPr>
          <p:nvPr/>
        </p:nvGrpSpPr>
        <p:grpSpPr bwMode="auto">
          <a:xfrm>
            <a:off x="226299" y="1651639"/>
            <a:ext cx="4184788" cy="3428980"/>
            <a:chOff x="142" y="1038"/>
            <a:chExt cx="2630" cy="2155"/>
          </a:xfrm>
        </p:grpSpPr>
        <p:pic>
          <p:nvPicPr>
            <p:cNvPr id="13321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" y="1038"/>
              <a:ext cx="1148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2" name="Oval 10"/>
            <p:cNvSpPr>
              <a:spLocks noChangeArrowheads="1"/>
            </p:cNvSpPr>
            <p:nvPr/>
          </p:nvSpPr>
          <p:spPr bwMode="auto">
            <a:xfrm>
              <a:off x="845" y="1281"/>
              <a:ext cx="260" cy="97"/>
            </a:xfrm>
            <a:prstGeom prst="ellipse">
              <a:avLst/>
            </a:prstGeom>
            <a:noFill/>
            <a:ln w="19201" cmpd="sng">
              <a:solidFill>
                <a:srgbClr val="263E5B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13323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" y="1475"/>
              <a:ext cx="1988" cy="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4" name="Line 12"/>
            <p:cNvSpPr>
              <a:spLocks noChangeShapeType="1"/>
            </p:cNvSpPr>
            <p:nvPr/>
          </p:nvSpPr>
          <p:spPr bwMode="auto">
            <a:xfrm>
              <a:off x="1068" y="1364"/>
              <a:ext cx="925" cy="176"/>
            </a:xfrm>
            <a:prstGeom prst="line">
              <a:avLst/>
            </a:prstGeom>
            <a:noFill/>
            <a:ln w="1272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13325" name="AutoShape 13"/>
            <p:cNvSpPr>
              <a:spLocks noChangeArrowheads="1"/>
            </p:cNvSpPr>
            <p:nvPr/>
          </p:nvSpPr>
          <p:spPr bwMode="auto">
            <a:xfrm>
              <a:off x="1512" y="1540"/>
              <a:ext cx="963" cy="292"/>
            </a:xfrm>
            <a:prstGeom prst="flowChartAlternateProcess">
              <a:avLst/>
            </a:prstGeom>
            <a:noFill/>
            <a:ln w="19201" cmpd="sng">
              <a:solidFill>
                <a:srgbClr val="263E5B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13326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" y="2091"/>
              <a:ext cx="1285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7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" y="2088"/>
              <a:ext cx="1319" cy="1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8" name="Oval 16"/>
            <p:cNvSpPr>
              <a:spLocks noChangeArrowheads="1"/>
            </p:cNvSpPr>
            <p:nvPr/>
          </p:nvSpPr>
          <p:spPr bwMode="auto">
            <a:xfrm>
              <a:off x="1989" y="1411"/>
              <a:ext cx="116" cy="129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13332" name="Oval 20"/>
            <p:cNvSpPr>
              <a:spLocks noChangeArrowheads="1"/>
            </p:cNvSpPr>
            <p:nvPr/>
          </p:nvSpPr>
          <p:spPr bwMode="auto">
            <a:xfrm>
              <a:off x="660" y="2415"/>
              <a:ext cx="115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13333" name="Oval 21"/>
            <p:cNvSpPr>
              <a:spLocks noChangeArrowheads="1"/>
            </p:cNvSpPr>
            <p:nvPr/>
          </p:nvSpPr>
          <p:spPr bwMode="auto">
            <a:xfrm>
              <a:off x="1359" y="2577"/>
              <a:ext cx="116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13334" name="Oval 22"/>
            <p:cNvSpPr>
              <a:spLocks noChangeArrowheads="1"/>
            </p:cNvSpPr>
            <p:nvPr/>
          </p:nvSpPr>
          <p:spPr bwMode="auto">
            <a:xfrm>
              <a:off x="1359" y="2739"/>
              <a:ext cx="116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13335" name="Oval 23"/>
            <p:cNvSpPr>
              <a:spLocks noChangeArrowheads="1"/>
            </p:cNvSpPr>
            <p:nvPr/>
          </p:nvSpPr>
          <p:spPr bwMode="auto">
            <a:xfrm>
              <a:off x="1364" y="2998"/>
              <a:ext cx="115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5</a:t>
              </a:r>
            </a:p>
          </p:txBody>
        </p:sp>
      </p:grpSp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529" y="1327039"/>
            <a:ext cx="2965948" cy="95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7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2786146"/>
            <a:ext cx="5029700" cy="199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5491494" y="862416"/>
            <a:ext cx="5349527" cy="77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일치하는 정보가 없으면 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5491494" y="2482232"/>
            <a:ext cx="5339980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일치하는 정보를 찾으면 랜덤한 임시비밀번호를 생성하고</a:t>
            </a:r>
          </a:p>
        </p:txBody>
      </p:sp>
      <p:pic>
        <p:nvPicPr>
          <p:cNvPr id="13340" name="Picture 2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5156996"/>
            <a:ext cx="4674869" cy="397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1" name="Picture 2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5511826"/>
            <a:ext cx="4762383" cy="439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42" name="Rectangle 30"/>
          <p:cNvSpPr>
            <a:spLocks noChangeArrowheads="1"/>
          </p:cNvSpPr>
          <p:nvPr/>
        </p:nvSpPr>
        <p:spPr bwMode="auto">
          <a:xfrm>
            <a:off x="5564688" y="4942187"/>
            <a:ext cx="4547575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비밀번호 암호화와 암호화된 비밀번호로 db업데이트 후 </a:t>
            </a:r>
          </a:p>
        </p:txBody>
      </p:sp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88" y="6161026"/>
            <a:ext cx="4689189" cy="130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44" name="Rectangle 32"/>
          <p:cNvSpPr>
            <a:spLocks noChangeArrowheads="1"/>
          </p:cNvSpPr>
          <p:nvPr/>
        </p:nvSpPr>
        <p:spPr bwMode="auto">
          <a:xfrm>
            <a:off x="5564688" y="5944626"/>
            <a:ext cx="5627982" cy="29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EmailVO에 set하여 앞선 페이지와 마찬가지로 이메일 발송</a:t>
            </a:r>
          </a:p>
        </p:txBody>
      </p:sp>
    </p:spTree>
    <p:extLst>
      <p:ext uri="{BB962C8B-B14F-4D97-AF65-F5344CB8AC3E}">
        <p14:creationId xmlns:p14="http://schemas.microsoft.com/office/powerpoint/2010/main" val="3733399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3182700" y="2335844"/>
            <a:ext cx="4315264" cy="117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</a:t>
            </a:r>
          </a:p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972193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79296" y="1007214"/>
            <a:ext cx="4076588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" y="1688236"/>
            <a:ext cx="3775855" cy="566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16" y="2698631"/>
            <a:ext cx="5925532" cy="449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3636185" y="2553835"/>
            <a:ext cx="268908" cy="2339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</a:t>
            </a:r>
          </a:p>
        </p:txBody>
      </p:sp>
      <p:sp>
        <p:nvSpPr>
          <p:cNvPr id="15369" name="Line 9"/>
          <p:cNvSpPr>
            <a:spLocks noChangeShapeType="1" noTextEdit="1"/>
          </p:cNvSpPr>
          <p:nvPr/>
        </p:nvSpPr>
        <p:spPr bwMode="auto">
          <a:xfrm>
            <a:off x="3865314" y="2752731"/>
            <a:ext cx="906969" cy="450303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4482689" y="965843"/>
            <a:ext cx="5339980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5346697" y="894240"/>
            <a:ext cx="5484777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클라이언트가 포스터를 클릭하면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포스터에 링크된 url을 서버에 요청하게 된다.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controller는 param으로 전달된 pnumber(공연번호)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를 근거로 해당 공연의 데이터베이스 상태 변화를 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읽어 VO에 담는다.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이를 연극 공연상세페이지 view에 전달한다.</a:t>
            </a:r>
          </a:p>
        </p:txBody>
      </p:sp>
    </p:spTree>
    <p:extLst>
      <p:ext uri="{BB962C8B-B14F-4D97-AF65-F5344CB8AC3E}">
        <p14:creationId xmlns:p14="http://schemas.microsoft.com/office/powerpoint/2010/main" val="1926021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479296" y="1007214"/>
            <a:ext cx="4076588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</a:t>
            </a: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4915488" y="1147237"/>
            <a:ext cx="6923198" cy="6025775"/>
            <a:chOff x="3089" y="721"/>
            <a:chExt cx="4351" cy="3787"/>
          </a:xfrm>
        </p:grpSpPr>
        <p:grpSp>
          <p:nvGrpSpPr>
            <p:cNvPr id="16390" name="Group 6"/>
            <p:cNvGrpSpPr>
              <a:grpSpLocks/>
            </p:cNvGrpSpPr>
            <p:nvPr/>
          </p:nvGrpSpPr>
          <p:grpSpPr bwMode="auto">
            <a:xfrm>
              <a:off x="3089" y="721"/>
              <a:ext cx="3881" cy="3787"/>
              <a:chOff x="3089" y="721"/>
              <a:chExt cx="3881" cy="3787"/>
            </a:xfrm>
          </p:grpSpPr>
          <p:grpSp>
            <p:nvGrpSpPr>
              <p:cNvPr id="16391" name="Group 7"/>
              <p:cNvGrpSpPr>
                <a:grpSpLocks/>
              </p:cNvGrpSpPr>
              <p:nvPr/>
            </p:nvGrpSpPr>
            <p:grpSpPr bwMode="auto">
              <a:xfrm>
                <a:off x="3089" y="721"/>
                <a:ext cx="3449" cy="3787"/>
                <a:chOff x="3089" y="721"/>
                <a:chExt cx="3449" cy="3787"/>
              </a:xfrm>
            </p:grpSpPr>
            <p:pic>
              <p:nvPicPr>
                <p:cNvPr id="16392" name="Picture 8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89" y="3946"/>
                  <a:ext cx="3449" cy="5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393" name="Picture 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3" y="721"/>
                  <a:ext cx="3141" cy="33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394" name="AutoShape 10"/>
                <p:cNvSpPr>
                  <a:spLocks noChangeArrowheads="1"/>
                </p:cNvSpPr>
                <p:nvPr/>
              </p:nvSpPr>
              <p:spPr bwMode="auto">
                <a:xfrm>
                  <a:off x="3323" y="766"/>
                  <a:ext cx="3104" cy="1813"/>
                </a:xfrm>
                <a:prstGeom prst="flowChartAlternateProcess">
                  <a:avLst/>
                </a:prstGeom>
                <a:noFill/>
                <a:ln w="1914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1" latinLnBrk="1" hangingPunct="1"/>
                  <a:endParaRPr lang="ko-KR" altLang="en-US" sz="1804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395" name="AutoShape 11"/>
                <p:cNvSpPr>
                  <a:spLocks noChangeArrowheads="1"/>
                </p:cNvSpPr>
                <p:nvPr/>
              </p:nvSpPr>
              <p:spPr bwMode="auto">
                <a:xfrm>
                  <a:off x="3317" y="4011"/>
                  <a:ext cx="3143" cy="471"/>
                </a:xfrm>
                <a:prstGeom prst="flowChartAlternateProcess">
                  <a:avLst/>
                </a:prstGeom>
                <a:noFill/>
                <a:ln w="1914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1" latinLnBrk="1" hangingPunct="1"/>
                  <a:endParaRPr lang="ko-KR" altLang="en-US" sz="1804">
                    <a:ea typeface="굴림" panose="020B0600000101010101" pitchFamily="50" charset="-127"/>
                  </a:endParaRPr>
                </a:p>
              </p:txBody>
            </p:sp>
          </p:grpSp>
          <p:sp>
            <p:nvSpPr>
              <p:cNvPr id="16396" name="Rectangle 12"/>
              <p:cNvSpPr>
                <a:spLocks noChangeArrowheads="1"/>
              </p:cNvSpPr>
              <p:nvPr/>
            </p:nvSpPr>
            <p:spPr bwMode="auto">
              <a:xfrm>
                <a:off x="5400" y="2330"/>
                <a:ext cx="1225" cy="2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연극 공연 개요</a:t>
                </a:r>
              </a:p>
            </p:txBody>
          </p:sp>
          <p:sp>
            <p:nvSpPr>
              <p:cNvPr id="16397" name="Rectangle 13"/>
              <p:cNvSpPr>
                <a:spLocks noChangeArrowheads="1"/>
              </p:cNvSpPr>
              <p:nvPr/>
            </p:nvSpPr>
            <p:spPr bwMode="auto">
              <a:xfrm>
                <a:off x="5675" y="4237"/>
                <a:ext cx="1295" cy="2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chemeClr val="bg1"/>
                    </a:solidFill>
                    <a:ea typeface="굴림" panose="020B0600000101010101" pitchFamily="50" charset="-127"/>
                  </a:rPr>
                  <a:t>연극 공연 상세</a:t>
                </a:r>
              </a:p>
            </p:txBody>
          </p:sp>
          <p:sp>
            <p:nvSpPr>
              <p:cNvPr id="16398" name="AutoShape 14"/>
              <p:cNvSpPr>
                <a:spLocks noChangeArrowheads="1"/>
              </p:cNvSpPr>
              <p:nvPr/>
            </p:nvSpPr>
            <p:spPr bwMode="auto">
              <a:xfrm>
                <a:off x="3323" y="2605"/>
                <a:ext cx="3176" cy="1179"/>
              </a:xfrm>
              <a:prstGeom prst="flowChartAlternateProcess">
                <a:avLst/>
              </a:prstGeom>
              <a:noFill/>
              <a:ln w="19145" cmpd="sng">
                <a:solidFill>
                  <a:srgbClr val="FF0000"/>
                </a:solidFill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4">
                  <a:ea typeface="굴림" panose="020B0600000101010101" pitchFamily="50" charset="-127"/>
                </a:endParaRPr>
              </a:p>
            </p:txBody>
          </p:sp>
          <p:sp>
            <p:nvSpPr>
              <p:cNvPr id="16399" name="AutoShape 15"/>
              <p:cNvSpPr>
                <a:spLocks noChangeArrowheads="1"/>
              </p:cNvSpPr>
              <p:nvPr/>
            </p:nvSpPr>
            <p:spPr bwMode="auto">
              <a:xfrm>
                <a:off x="3323" y="3784"/>
                <a:ext cx="3137" cy="227"/>
              </a:xfrm>
              <a:prstGeom prst="flowChartAlternateProcess">
                <a:avLst/>
              </a:prstGeom>
              <a:noFill/>
              <a:ln w="19145" cmpd="sng">
                <a:solidFill>
                  <a:srgbClr val="FF0000"/>
                </a:solidFill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4">
                  <a:ea typeface="굴림" panose="020B0600000101010101" pitchFamily="50" charset="-127"/>
                </a:endParaRPr>
              </a:p>
            </p:txBody>
          </p:sp>
          <p:sp>
            <p:nvSpPr>
              <p:cNvPr id="16400" name="Rectangle 16"/>
              <p:cNvSpPr>
                <a:spLocks noChangeArrowheads="1"/>
              </p:cNvSpPr>
              <p:nvPr/>
            </p:nvSpPr>
            <p:spPr bwMode="auto">
              <a:xfrm>
                <a:off x="4553" y="3784"/>
                <a:ext cx="1028" cy="233"/>
              </a:xfrm>
              <a:prstGeom prst="rect">
                <a:avLst/>
              </a:prstGeom>
              <a:solidFill>
                <a:srgbClr val="EB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예매하기버튼</a:t>
                </a:r>
              </a:p>
            </p:txBody>
          </p:sp>
        </p:grpSp>
        <p:sp>
          <p:nvSpPr>
            <p:cNvPr id="16404" name="Rectangle 20"/>
            <p:cNvSpPr>
              <a:spLocks noChangeArrowheads="1"/>
            </p:cNvSpPr>
            <p:nvPr/>
          </p:nvSpPr>
          <p:spPr bwMode="auto">
            <a:xfrm>
              <a:off x="5636" y="3441"/>
              <a:ext cx="1804" cy="233"/>
            </a:xfrm>
            <a:prstGeom prst="rect">
              <a:avLst/>
            </a:prstGeom>
            <a:solidFill>
              <a:srgbClr val="EB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예매 정보</a:t>
              </a:r>
            </a:p>
          </p:txBody>
        </p:sp>
      </p:grpSp>
      <p:pic>
        <p:nvPicPr>
          <p:cNvPr id="16405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747" y="1904635"/>
            <a:ext cx="2041476" cy="182985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406" name="Group 22"/>
          <p:cNvGrpSpPr>
            <a:grpSpLocks/>
          </p:cNvGrpSpPr>
          <p:nvPr/>
        </p:nvGrpSpPr>
        <p:grpSpPr bwMode="auto">
          <a:xfrm>
            <a:off x="7595026" y="4728970"/>
            <a:ext cx="1443194" cy="359605"/>
            <a:chOff x="4773" y="2972"/>
            <a:chExt cx="907" cy="226"/>
          </a:xfrm>
        </p:grpSpPr>
        <p:pic>
          <p:nvPicPr>
            <p:cNvPr id="16407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" y="3108"/>
              <a:ext cx="836" cy="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408" name="Picture 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" y="2972"/>
              <a:ext cx="823" cy="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409" name="Rectangle 25"/>
            <p:cNvSpPr>
              <a:spLocks noChangeArrowheads="1"/>
            </p:cNvSpPr>
            <p:nvPr/>
          </p:nvSpPr>
          <p:spPr bwMode="auto">
            <a:xfrm>
              <a:off x="4773" y="2972"/>
              <a:ext cx="907" cy="226"/>
            </a:xfrm>
            <a:prstGeom prst="rect">
              <a:avLst/>
            </a:prstGeom>
            <a:noFill/>
            <a:ln w="19089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352" y="2354937"/>
            <a:ext cx="5491142" cy="356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40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 상세 페이지는 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연극공연개요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예매정보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예매하기버튼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연극공연상세 파트</a:t>
            </a:r>
          </a:p>
          <a:p>
            <a:pPr lvl="1"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분류할 수 있다.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연극 공연 개요 파트, 연극 공연 상세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파트는 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예매 정보 파트, 예매하기 버튼 파트는 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 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   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예매정보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모두를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활용한다.</a:t>
            </a: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7152680" y="1037446"/>
            <a:ext cx="1804391" cy="289594"/>
          </a:xfrm>
          <a:prstGeom prst="rect">
            <a:avLst/>
          </a:prstGeom>
          <a:solidFill>
            <a:srgbClr val="FFFFFF"/>
          </a:solidFill>
          <a:ln w="19089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view</a:t>
            </a:r>
          </a:p>
        </p:txBody>
      </p:sp>
      <p:pic>
        <p:nvPicPr>
          <p:cNvPr id="16412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54" y="2283336"/>
            <a:ext cx="2033520" cy="180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13" name="AutoShape 29"/>
          <p:cNvSpPr>
            <a:spLocks noChangeShapeType="1" noTextEdit="1"/>
          </p:cNvSpPr>
          <p:nvPr/>
        </p:nvSpPr>
        <p:spPr bwMode="auto">
          <a:xfrm>
            <a:off x="2162757" y="3004136"/>
            <a:ext cx="1011987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14" name="AutoShape 30"/>
          <p:cNvSpPr>
            <a:spLocks noChangeShapeType="1" noTextEdit="1"/>
          </p:cNvSpPr>
          <p:nvPr/>
        </p:nvSpPr>
        <p:spPr bwMode="auto">
          <a:xfrm>
            <a:off x="1874754" y="3220536"/>
            <a:ext cx="1299990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6415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16" name="AutoShape 32"/>
          <p:cNvSpPr>
            <a:spLocks noChangeShapeType="1" noTextEdit="1"/>
          </p:cNvSpPr>
          <p:nvPr/>
        </p:nvSpPr>
        <p:spPr bwMode="auto">
          <a:xfrm flipV="1">
            <a:off x="2162757" y="3220536"/>
            <a:ext cx="1011987" cy="217991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0" name="AutoShape 36"/>
          <p:cNvSpPr>
            <a:spLocks noChangeShapeType="1" noTextEdit="1"/>
          </p:cNvSpPr>
          <p:nvPr/>
        </p:nvSpPr>
        <p:spPr bwMode="auto">
          <a:xfrm>
            <a:off x="2091154" y="3654927"/>
            <a:ext cx="1083590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1" name="AutoShape 37"/>
          <p:cNvSpPr>
            <a:spLocks noChangeShapeType="1" noTextEdit="1"/>
          </p:cNvSpPr>
          <p:nvPr/>
        </p:nvSpPr>
        <p:spPr bwMode="auto">
          <a:xfrm flipV="1">
            <a:off x="4699090" y="2658852"/>
            <a:ext cx="663519" cy="25617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2" name="AutoShape 38"/>
          <p:cNvSpPr>
            <a:spLocks noChangeShapeType="1" noTextEdit="1"/>
          </p:cNvSpPr>
          <p:nvPr/>
        </p:nvSpPr>
        <p:spPr bwMode="auto">
          <a:xfrm rot="16200000" flipH="1">
            <a:off x="4093648" y="3808475"/>
            <a:ext cx="1874403" cy="666702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3" name="AutoShape 39"/>
          <p:cNvSpPr>
            <a:spLocks noChangeShapeType="1" noTextEdit="1"/>
          </p:cNvSpPr>
          <p:nvPr/>
        </p:nvSpPr>
        <p:spPr bwMode="auto">
          <a:xfrm rot="16200000" flipH="1">
            <a:off x="3539123" y="4940596"/>
            <a:ext cx="2973905" cy="653972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4" name="AutoShape 40"/>
          <p:cNvSpPr>
            <a:spLocks noChangeShapeType="1" noTextEdit="1"/>
          </p:cNvSpPr>
          <p:nvPr/>
        </p:nvSpPr>
        <p:spPr bwMode="auto">
          <a:xfrm rot="16200000" flipH="1">
            <a:off x="4655332" y="3246791"/>
            <a:ext cx="2997772" cy="2910257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040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772505" y="1952624"/>
            <a:ext cx="9071582" cy="472281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614487" y="2507668"/>
            <a:ext cx="5486400" cy="386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상단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로그아웃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메인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연극 등록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</a:t>
            </a:r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콘텐츠 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공지사항 목록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하단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회사 소개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개인정보취급방침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12" name="평행 사변형 11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개요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3672781" y="4444150"/>
            <a:ext cx="230721" cy="36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77" y="2644531"/>
            <a:ext cx="5950991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7" name="Oval 9"/>
          <p:cNvSpPr>
            <a:spLocks noChangeArrowheads="1"/>
          </p:cNvSpPr>
          <p:nvPr/>
        </p:nvSpPr>
        <p:spPr bwMode="auto">
          <a:xfrm>
            <a:off x="2544640" y="311870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3542305" y="2784554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7419" name="Oval 11"/>
          <p:cNvSpPr>
            <a:spLocks noChangeArrowheads="1"/>
          </p:cNvSpPr>
          <p:nvPr/>
        </p:nvSpPr>
        <p:spPr bwMode="auto">
          <a:xfrm>
            <a:off x="6019764" y="3007319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7007882" y="2399490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  <p:sp>
        <p:nvSpPr>
          <p:cNvPr id="17421" name="Oval 13"/>
          <p:cNvSpPr>
            <a:spLocks noChangeArrowheads="1"/>
          </p:cNvSpPr>
          <p:nvPr/>
        </p:nvSpPr>
        <p:spPr bwMode="auto">
          <a:xfrm>
            <a:off x="2646475" y="2665217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1489691" y="2627029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63" y="4431420"/>
            <a:ext cx="2307202" cy="50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4449274" y="4469609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6993562" y="2318341"/>
            <a:ext cx="3031186" cy="1083589"/>
          </a:xfrm>
          <a:prstGeom prst="rect">
            <a:avLst/>
          </a:prstGeom>
          <a:noFill/>
          <a:ln w="19050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6993562" y="3401930"/>
            <a:ext cx="3031186" cy="2092394"/>
          </a:xfrm>
          <a:prstGeom prst="rect">
            <a:avLst/>
          </a:prstGeom>
          <a:noFill/>
          <a:ln w="19050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171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- 경우1 : 상연 예정 연극공연작품           </a:t>
            </a: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-경우2 : 상연 중 연극공연작품              -경우3 : 상연 종료 작품</a:t>
            </a:r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7" y="4256391"/>
            <a:ext cx="3432162" cy="25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8" y="5020154"/>
            <a:ext cx="984936" cy="126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44" y="4983557"/>
            <a:ext cx="949931" cy="123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2" y="4991514"/>
            <a:ext cx="973798" cy="137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0" y="6622466"/>
            <a:ext cx="3031187" cy="66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5" name="Oval 13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18447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19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 경우1 : 상연 예정 연극공연작품</a:t>
            </a: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           -경우2 : 상연 중 연극공연작품              </a:t>
            </a: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-경우3 : 상연 종료 작품</a:t>
            </a: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93" y="4256391"/>
            <a:ext cx="3174393" cy="342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87" y="5048796"/>
            <a:ext cx="1225204" cy="11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93" y="4905590"/>
            <a:ext cx="1304763" cy="1296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92" y="6636787"/>
            <a:ext cx="3247587" cy="66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1947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19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 경우1 : 상연 예정 연극공연작품           -경우2 : 상연 중 연극공연작품            </a:t>
            </a: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  -경우3 : 상연 종료 작품</a:t>
            </a: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78" y="4256391"/>
            <a:ext cx="2894345" cy="24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96" y="3780629"/>
            <a:ext cx="5013790" cy="336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243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개요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3688693" y="4679643"/>
            <a:ext cx="230721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8" y="2880025"/>
            <a:ext cx="5952582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2560552" y="3354195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3558217" y="3020048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6035676" y="3242813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2662387" y="290071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1505602" y="2862523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2151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175" y="4666914"/>
            <a:ext cx="2307202" cy="50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4465186" y="470510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7007882" y="2542696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 b="1" u="sng">
                <a:solidFill>
                  <a:srgbClr val="000000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620121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페이지</a:t>
            </a:r>
          </a:p>
        </p:txBody>
      </p:sp>
    </p:spTree>
    <p:extLst>
      <p:ext uri="{BB962C8B-B14F-4D97-AF65-F5344CB8AC3E}">
        <p14:creationId xmlns:p14="http://schemas.microsoft.com/office/powerpoint/2010/main" val="3861953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79296" y="1007214"/>
            <a:ext cx="9559773" cy="241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예매페이지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- reservation 테이블 구조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- 예매 기능에 중요하게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사용된 컬럼 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204" y="1139281"/>
            <a:ext cx="6126020" cy="581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9" name="Line 7"/>
          <p:cNvSpPr>
            <a:spLocks noChangeShapeType="1" noTextEdit="1"/>
          </p:cNvSpPr>
          <p:nvPr/>
        </p:nvSpPr>
        <p:spPr bwMode="auto">
          <a:xfrm flipV="1">
            <a:off x="3760297" y="2337435"/>
            <a:ext cx="793995" cy="432799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3560" name="Line 8"/>
          <p:cNvSpPr>
            <a:spLocks noChangeShapeType="1" noTextEdit="1"/>
          </p:cNvSpPr>
          <p:nvPr/>
        </p:nvSpPr>
        <p:spPr bwMode="auto">
          <a:xfrm rot="16200000" flipH="1">
            <a:off x="3525599" y="3004932"/>
            <a:ext cx="1277712" cy="808316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3561" name="Line 9"/>
          <p:cNvSpPr>
            <a:spLocks noChangeShapeType="1" noTextEdit="1"/>
          </p:cNvSpPr>
          <p:nvPr/>
        </p:nvSpPr>
        <p:spPr bwMode="auto">
          <a:xfrm rot="16200000" flipH="1">
            <a:off x="2532706" y="3996234"/>
            <a:ext cx="3249177" cy="793995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004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433" y="4719422"/>
            <a:ext cx="5440224" cy="216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79296" y="1007213"/>
            <a:ext cx="9559773" cy="395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티켓번호와 예매 상태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1) 티켓 번호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2) 좌석 상태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5185988" y="6426752"/>
            <a:ext cx="4937412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730701" y="5059933"/>
            <a:ext cx="6636786" cy="148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0 : 비예매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 : 예매진행중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 : 예매확정</a:t>
            </a:r>
          </a:p>
        </p:txBody>
      </p:sp>
      <p:grpSp>
        <p:nvGrpSpPr>
          <p:cNvPr id="24585" name="Group 9"/>
          <p:cNvGrpSpPr>
            <a:grpSpLocks/>
          </p:cNvGrpSpPr>
          <p:nvPr/>
        </p:nvGrpSpPr>
        <p:grpSpPr bwMode="auto">
          <a:xfrm>
            <a:off x="776845" y="2047841"/>
            <a:ext cx="9142886" cy="2455181"/>
            <a:chOff x="488" y="1287"/>
            <a:chExt cx="5746" cy="1543"/>
          </a:xfrm>
        </p:grpSpPr>
        <p:pic>
          <p:nvPicPr>
            <p:cNvPr id="2458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1832"/>
              <a:ext cx="574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7" name="Line 11"/>
            <p:cNvSpPr>
              <a:spLocks noChangeShapeType="1"/>
            </p:cNvSpPr>
            <p:nvPr/>
          </p:nvSpPr>
          <p:spPr bwMode="auto">
            <a:xfrm rot="10800000">
              <a:off x="4040" y="1469"/>
              <a:ext cx="499" cy="499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88" name="Line 12"/>
            <p:cNvSpPr>
              <a:spLocks noChangeShapeType="1"/>
            </p:cNvSpPr>
            <p:nvPr/>
          </p:nvSpPr>
          <p:spPr bwMode="auto">
            <a:xfrm rot="5400000" flipH="1" flipV="1">
              <a:off x="4565" y="1491"/>
              <a:ext cx="540" cy="409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89" name="Rectangle 13"/>
            <p:cNvSpPr>
              <a:spLocks noChangeArrowheads="1"/>
            </p:cNvSpPr>
            <p:nvPr/>
          </p:nvSpPr>
          <p:spPr bwMode="auto">
            <a:xfrm>
              <a:off x="4948" y="1287"/>
              <a:ext cx="12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>
                  <a:solidFill>
                    <a:srgbClr val="000000"/>
                  </a:solidFill>
                  <a:ea typeface="굴림" panose="020B0600000101010101" pitchFamily="50" charset="-127"/>
                </a:rPr>
                <a:t>숫자</a:t>
              </a:r>
            </a:p>
          </p:txBody>
        </p:sp>
        <p:sp>
          <p:nvSpPr>
            <p:cNvPr id="24590" name="Rectangle 14"/>
            <p:cNvSpPr>
              <a:spLocks noChangeArrowheads="1"/>
            </p:cNvSpPr>
            <p:nvPr/>
          </p:nvSpPr>
          <p:spPr bwMode="auto">
            <a:xfrm>
              <a:off x="3723" y="1287"/>
              <a:ext cx="7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>
                  <a:solidFill>
                    <a:srgbClr val="000000"/>
                  </a:solidFill>
                  <a:ea typeface="굴림" panose="020B0600000101010101" pitchFamily="50" charset="-127"/>
                </a:rPr>
                <a:t>알파벳순</a:t>
              </a:r>
            </a:p>
          </p:txBody>
        </p:sp>
        <p:sp>
          <p:nvSpPr>
            <p:cNvPr id="24591" name="Line 15"/>
            <p:cNvSpPr>
              <a:spLocks noChangeShapeType="1"/>
            </p:cNvSpPr>
            <p:nvPr/>
          </p:nvSpPr>
          <p:spPr bwMode="auto">
            <a:xfrm rot="16200000" flipH="1">
              <a:off x="1389" y="2308"/>
              <a:ext cx="226" cy="0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2" name="Line 16"/>
            <p:cNvSpPr>
              <a:spLocks noChangeShapeType="1"/>
            </p:cNvSpPr>
            <p:nvPr/>
          </p:nvSpPr>
          <p:spPr bwMode="auto">
            <a:xfrm>
              <a:off x="1502" y="2422"/>
              <a:ext cx="590" cy="0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6" name="Line 20"/>
            <p:cNvSpPr>
              <a:spLocks noChangeShapeType="1"/>
            </p:cNvSpPr>
            <p:nvPr/>
          </p:nvSpPr>
          <p:spPr bwMode="auto">
            <a:xfrm>
              <a:off x="2001" y="2331"/>
              <a:ext cx="91" cy="91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 rot="5400000">
              <a:off x="2001" y="2420"/>
              <a:ext cx="90" cy="91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24598" name="Picture 2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7" y="2170"/>
              <a:ext cx="2080" cy="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599" name="AutoShape 23"/>
          <p:cNvSpPr>
            <a:spLocks noChangeShapeType="1" noTextEdit="1"/>
          </p:cNvSpPr>
          <p:nvPr/>
        </p:nvSpPr>
        <p:spPr bwMode="auto">
          <a:xfrm rot="5400000">
            <a:off x="6430286" y="3852233"/>
            <a:ext cx="1513207" cy="217991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77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479296" y="1007214"/>
            <a:ext cx="10425372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                          달력이벤트 생성(a태그) 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6646686" y="1430466"/>
            <a:ext cx="405749" cy="400976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2105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grpSp>
        <p:nvGrpSpPr>
          <p:cNvPr id="25608" name="Group 8"/>
          <p:cNvGrpSpPr>
            <a:grpSpLocks/>
          </p:cNvGrpSpPr>
          <p:nvPr/>
        </p:nvGrpSpPr>
        <p:grpSpPr bwMode="auto">
          <a:xfrm>
            <a:off x="151514" y="2265832"/>
            <a:ext cx="4331176" cy="3029595"/>
            <a:chOff x="95" y="1424"/>
            <a:chExt cx="2722" cy="1904"/>
          </a:xfrm>
        </p:grpSpPr>
        <p:pic>
          <p:nvPicPr>
            <p:cNvPr id="2560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" y="1424"/>
              <a:ext cx="2722" cy="1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0" name="Rectangle 10"/>
            <p:cNvSpPr>
              <a:spLocks noChangeArrowheads="1"/>
            </p:cNvSpPr>
            <p:nvPr/>
          </p:nvSpPr>
          <p:spPr bwMode="auto">
            <a:xfrm>
              <a:off x="142" y="2168"/>
              <a:ext cx="2614" cy="435"/>
            </a:xfrm>
            <a:prstGeom prst="rect">
              <a:avLst/>
            </a:prstGeom>
            <a:noFill/>
            <a:ln w="19089" cmpd="sng">
              <a:solidFill>
                <a:srgbClr val="EB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3327497" y="3637424"/>
            <a:ext cx="938793" cy="288003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40"/>
          <a:stretch>
            <a:fillRect/>
          </a:stretch>
        </p:blipFill>
        <p:spPr bwMode="auto">
          <a:xfrm>
            <a:off x="5031644" y="4100456"/>
            <a:ext cx="4027262" cy="64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5715849" y="4533255"/>
            <a:ext cx="1083590" cy="1082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7" y="4894452"/>
            <a:ext cx="2607935" cy="359605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5" name="Line 15"/>
          <p:cNvSpPr>
            <a:spLocks noChangeShapeType="1" noTextEdit="1"/>
          </p:cNvSpPr>
          <p:nvPr/>
        </p:nvSpPr>
        <p:spPr bwMode="auto">
          <a:xfrm>
            <a:off x="6258440" y="4641455"/>
            <a:ext cx="393019" cy="252996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95" y="3522859"/>
            <a:ext cx="3406703" cy="515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20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689" y="4028853"/>
            <a:ext cx="2930942" cy="13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5715849" y="4390050"/>
            <a:ext cx="434391" cy="143206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5622" name="Rectangle 22"/>
          <p:cNvSpPr>
            <a:spLocks noChangeArrowheads="1"/>
          </p:cNvSpPr>
          <p:nvPr/>
        </p:nvSpPr>
        <p:spPr bwMode="auto">
          <a:xfrm>
            <a:off x="4699089" y="2047842"/>
            <a:ext cx="5627982" cy="1205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- 날짜 선택으로 click이벤트 발생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&gt; ajax로  서버에 데이터 요청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&gt; 이때 controller가 데이터를 읽어올 때 필요한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   공연일, 공연번호, 회차 정보를 보낸다. </a:t>
            </a: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6213887" y="4286623"/>
            <a:ext cx="5411582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http://localhost:8080/reserve/schedule?pdate=20230227</a:t>
            </a:r>
          </a:p>
        </p:txBody>
      </p:sp>
    </p:spTree>
    <p:extLst>
      <p:ext uri="{BB962C8B-B14F-4D97-AF65-F5344CB8AC3E}">
        <p14:creationId xmlns:p14="http://schemas.microsoft.com/office/powerpoint/2010/main" val="1280284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479296" y="1007214"/>
            <a:ext cx="10425372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                          달력이벤트 생성(a태그) </a:t>
            </a: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6646686" y="1430466"/>
            <a:ext cx="405749" cy="400976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2105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1389095"/>
            <a:ext cx="5896891" cy="617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42" y="3059828"/>
            <a:ext cx="4798981" cy="242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4" name="Line 10"/>
          <p:cNvSpPr>
            <a:spLocks noChangeShapeType="1" noTextEdit="1"/>
          </p:cNvSpPr>
          <p:nvPr/>
        </p:nvSpPr>
        <p:spPr bwMode="auto">
          <a:xfrm rot="16200000" flipH="1" flipV="1">
            <a:off x="2772973" y="4553145"/>
            <a:ext cx="6017820" cy="1591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5" name="AutoShape 11"/>
          <p:cNvSpPr>
            <a:spLocks noChangeArrowheads="1"/>
          </p:cNvSpPr>
          <p:nvPr/>
        </p:nvSpPr>
        <p:spPr bwMode="auto">
          <a:xfrm>
            <a:off x="945509" y="7244615"/>
            <a:ext cx="432799" cy="216400"/>
          </a:xfrm>
          <a:prstGeom prst="flowChartAlternateProcess">
            <a:avLst/>
          </a:prstGeom>
          <a:noFill/>
          <a:ln w="19089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6" name="AutoShape 12"/>
          <p:cNvSpPr>
            <a:spLocks noChangeShapeType="1" noTextEdit="1"/>
          </p:cNvSpPr>
          <p:nvPr/>
        </p:nvSpPr>
        <p:spPr bwMode="auto">
          <a:xfrm flipV="1">
            <a:off x="1378309" y="3131430"/>
            <a:ext cx="6207170" cy="4221385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7" name="AutoShape 13"/>
          <p:cNvSpPr>
            <a:spLocks noChangeArrowheads="1"/>
          </p:cNvSpPr>
          <p:nvPr/>
        </p:nvSpPr>
        <p:spPr bwMode="auto">
          <a:xfrm>
            <a:off x="8957071" y="3203034"/>
            <a:ext cx="720801" cy="289594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8" name="AutoShape 14"/>
          <p:cNvSpPr>
            <a:spLocks noChangeArrowheads="1"/>
          </p:cNvSpPr>
          <p:nvPr/>
        </p:nvSpPr>
        <p:spPr bwMode="auto">
          <a:xfrm>
            <a:off x="9677872" y="4286622"/>
            <a:ext cx="720802" cy="288003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663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37" y="5511827"/>
            <a:ext cx="4428238" cy="1747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40" name="AutoShape 16"/>
          <p:cNvSpPr>
            <a:spLocks noChangeArrowheads="1"/>
          </p:cNvSpPr>
          <p:nvPr/>
        </p:nvSpPr>
        <p:spPr bwMode="auto">
          <a:xfrm>
            <a:off x="7512285" y="5367030"/>
            <a:ext cx="1444786" cy="289594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view</a:t>
            </a:r>
          </a:p>
        </p:txBody>
      </p:sp>
      <p:sp>
        <p:nvSpPr>
          <p:cNvPr id="26644" name="AutoShape 20"/>
          <p:cNvSpPr>
            <a:spLocks noChangeShapeType="1" noTextEdit="1"/>
          </p:cNvSpPr>
          <p:nvPr/>
        </p:nvSpPr>
        <p:spPr bwMode="auto">
          <a:xfrm rot="16200000" flipH="1">
            <a:off x="3109506" y="2410629"/>
            <a:ext cx="507585" cy="358014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58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5"/>
            <a:ext cx="9071582" cy="52578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56091" y="2638425"/>
            <a:ext cx="9040396" cy="426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필수 동의 안내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동의 후 등록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연극 정보 입력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 err="1" smtClean="0">
                <a:solidFill>
                  <a:schemeClr val="tx1"/>
                </a:solidFill>
              </a:rPr>
              <a:t>연극명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소요 시간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극장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기획사 정보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캐스팅 데이터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줄거리</a:t>
            </a:r>
            <a:r>
              <a:rPr lang="en-US" altLang="ko-KR" dirty="0" smtClean="0">
                <a:solidFill>
                  <a:schemeClr val="tx1"/>
                </a:solidFill>
              </a:rPr>
              <a:t>, 	</a:t>
            </a:r>
            <a:r>
              <a:rPr lang="ko-KR" altLang="en-US" dirty="0" smtClean="0">
                <a:solidFill>
                  <a:schemeClr val="tx1"/>
                </a:solidFill>
              </a:rPr>
              <a:t>좌석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티켓 가격을 텍스트로 입력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연극 시작일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종료일을 달력에서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극장 주소를 </a:t>
            </a:r>
            <a:r>
              <a:rPr lang="en-US" altLang="ko-KR" dirty="0" err="1" smtClean="0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open API</a:t>
            </a:r>
            <a:r>
              <a:rPr lang="ko-KR" altLang="en-US" dirty="0" smtClean="0">
                <a:solidFill>
                  <a:schemeClr val="tx1"/>
                </a:solidFill>
              </a:rPr>
              <a:t>에서 주소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관람 등급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장르 정보</a:t>
            </a:r>
            <a:r>
              <a:rPr lang="en-US" altLang="ko-KR" dirty="0" smtClean="0">
                <a:solidFill>
                  <a:schemeClr val="tx1"/>
                </a:solidFill>
              </a:rPr>
              <a:t>, 1/2</a:t>
            </a:r>
            <a:r>
              <a:rPr lang="ko-KR" altLang="en-US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dirty="0" smtClean="0">
                <a:solidFill>
                  <a:schemeClr val="tx1"/>
                </a:solidFill>
              </a:rPr>
              <a:t> 상연 시작 시각을 콤보박스에서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포스터를 이미지 파일로 업로드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모두 입력 후 등록하기 누르면 임시 등록 안내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임시 등록된 연극은 관리자 승인 후 정상 등록 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2514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 등록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15" name="Object 8"/>
          <p:cNvSpPr txBox="1"/>
          <p:nvPr/>
        </p:nvSpPr>
        <p:spPr>
          <a:xfrm>
            <a:off x="5191647" y="4110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6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3672781" y="3540363"/>
            <a:ext cx="230721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6" y="1740744"/>
            <a:ext cx="5952582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7" name="Oval 9"/>
          <p:cNvSpPr>
            <a:spLocks noChangeArrowheads="1"/>
          </p:cNvSpPr>
          <p:nvPr/>
        </p:nvSpPr>
        <p:spPr bwMode="auto">
          <a:xfrm>
            <a:off x="2544640" y="2214914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3542305" y="1880767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27659" name="Oval 11"/>
          <p:cNvSpPr>
            <a:spLocks noChangeArrowheads="1"/>
          </p:cNvSpPr>
          <p:nvPr/>
        </p:nvSpPr>
        <p:spPr bwMode="auto">
          <a:xfrm>
            <a:off x="6021354" y="2103532"/>
            <a:ext cx="217991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991970" y="1403415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 b="1" u="sng">
                <a:solidFill>
                  <a:srgbClr val="000000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  <p:sp>
        <p:nvSpPr>
          <p:cNvPr id="27661" name="Oval 13"/>
          <p:cNvSpPr>
            <a:spLocks noChangeArrowheads="1"/>
          </p:cNvSpPr>
          <p:nvPr/>
        </p:nvSpPr>
        <p:spPr bwMode="auto">
          <a:xfrm>
            <a:off x="2646475" y="1761430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1489691" y="172324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63" y="3527634"/>
            <a:ext cx="2307202" cy="50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4449274" y="356582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367913" y="4646228"/>
            <a:ext cx="9959158" cy="106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1) 비로그인 상태일 때                                      2) 로그인 상태일 때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902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: 로그인 요구 alert                                            : 예매 안내 모달창 띄워지고, X로 모달창을 닫으면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                                                                         좌석 선택페이지로 이동 </a:t>
            </a:r>
          </a:p>
        </p:txBody>
      </p:sp>
      <p:sp>
        <p:nvSpPr>
          <p:cNvPr id="27669" name="Line 21"/>
          <p:cNvSpPr>
            <a:spLocks noChangeShapeType="1" noTextEdit="1"/>
          </p:cNvSpPr>
          <p:nvPr/>
        </p:nvSpPr>
        <p:spPr bwMode="auto">
          <a:xfrm>
            <a:off x="352" y="4574625"/>
            <a:ext cx="10695872" cy="0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7670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7" y="5540468"/>
            <a:ext cx="3238040" cy="112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71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6" y="5799830"/>
            <a:ext cx="3693115" cy="158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563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29110" y="5502279"/>
            <a:ext cx="9462712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임시 예매자 세션을 생성한다.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예매진행 중 상태 유지 시간이 지나 유효하지 않은 예매 진행중 좌석을 비예매 상태로 전환한다.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3. 좌석 상태가 예매확정인 좌석 정보를 view에 보낸다.</a:t>
            </a:r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30" y="1615043"/>
            <a:ext cx="4738516" cy="3565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173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en-US" altLang="ko-KR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- 1. 임시 예매자 세션을 생성한다.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" y="1941232"/>
            <a:ext cx="3693115" cy="158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3349774" y="3312825"/>
            <a:ext cx="504402" cy="361197"/>
          </a:xfrm>
          <a:prstGeom prst="ellipse">
            <a:avLst/>
          </a:prstGeom>
          <a:noFill/>
          <a:ln w="38235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05" name="AutoShape 9"/>
          <p:cNvSpPr>
            <a:spLocks noChangeShapeType="1" noTextEdit="1"/>
          </p:cNvSpPr>
          <p:nvPr/>
        </p:nvSpPr>
        <p:spPr bwMode="auto">
          <a:xfrm rot="5400000" flipH="1" flipV="1">
            <a:off x="3402282" y="2358120"/>
            <a:ext cx="1156784" cy="755808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4337892" y="1904636"/>
            <a:ext cx="2886390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click이벤트</a:t>
            </a:r>
          </a:p>
        </p:txBody>
      </p:sp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13" y="2361302"/>
            <a:ext cx="5968493" cy="1241116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6307765" y="2592023"/>
            <a:ext cx="2598388" cy="26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103">
                <a:solidFill>
                  <a:srgbClr val="000000"/>
                </a:solidFill>
                <a:ea typeface="굴림" panose="020B0600000101010101" pitchFamily="50" charset="-127"/>
              </a:rPr>
              <a:t>예매할 공연일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8761356" y="2588841"/>
            <a:ext cx="1370001" cy="29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회차 </a:t>
            </a: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8618151" y="2808422"/>
            <a:ext cx="1594356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4504966" y="3241222"/>
            <a:ext cx="935610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4937765" y="3386018"/>
            <a:ext cx="3462395" cy="30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403">
                <a:solidFill>
                  <a:srgbClr val="000000"/>
                </a:solidFill>
                <a:ea typeface="굴림" panose="020B0600000101010101" pitchFamily="50" charset="-127"/>
              </a:rPr>
              <a:t>공연정보 hidden form</a:t>
            </a:r>
          </a:p>
        </p:txBody>
      </p:sp>
      <p:sp>
        <p:nvSpPr>
          <p:cNvPr id="29716" name="Rectangle 20"/>
          <p:cNvSpPr>
            <a:spLocks noChangeArrowheads="1"/>
          </p:cNvSpPr>
          <p:nvPr/>
        </p:nvSpPr>
        <p:spPr bwMode="auto">
          <a:xfrm>
            <a:off x="6234571" y="2808422"/>
            <a:ext cx="1732789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9717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4035217"/>
            <a:ext cx="6452211" cy="63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1184186" y="4251617"/>
            <a:ext cx="1010396" cy="289594"/>
          </a:xfrm>
          <a:prstGeom prst="ellipse">
            <a:avLst/>
          </a:prstGeom>
          <a:noFill/>
          <a:ln w="19089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9" name="AutoShape 23"/>
          <p:cNvSpPr>
            <a:spLocks noChangeShapeType="1" noTextEdit="1"/>
          </p:cNvSpPr>
          <p:nvPr/>
        </p:nvSpPr>
        <p:spPr bwMode="auto">
          <a:xfrm>
            <a:off x="1688588" y="4541210"/>
            <a:ext cx="1245889" cy="504403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20" name="AutoShape 24"/>
          <p:cNvSpPr>
            <a:spLocks noChangeShapeType="1" noTextEdit="1"/>
          </p:cNvSpPr>
          <p:nvPr/>
        </p:nvSpPr>
        <p:spPr bwMode="auto">
          <a:xfrm rot="10800000" flipV="1">
            <a:off x="2046602" y="3602418"/>
            <a:ext cx="2168771" cy="692161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9721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00" y="3780630"/>
            <a:ext cx="3502173" cy="219582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6584630" y="4100456"/>
            <a:ext cx="4194335" cy="92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1. 모달창 닫기 버튼 클릭 이벤트로</a:t>
            </a:r>
          </a:p>
          <a:p>
            <a:pPr indent="29118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ReservationVO의 멤버변수(노랑</a:t>
            </a:r>
          </a:p>
          <a:p>
            <a:pPr indent="29118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형광펜) 초기화</a:t>
            </a: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6584630" y="5141083"/>
            <a:ext cx="4194335" cy="231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2. 로그인 정보로 new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Principal().getName()으로 일반회원의 ID 정보를 가져오고 ID를 param으로 하여 일반회원 정보 초기화(파란 형광펜)</a:t>
            </a:r>
          </a:p>
          <a:p>
            <a:pPr indent="29118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indent="33415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3. 임시 예매자 세션 생성</a:t>
            </a:r>
          </a:p>
          <a:p>
            <a:pPr indent="29118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indent="275270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2972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" y="4829213"/>
            <a:ext cx="5701177" cy="2214914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25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83" y="6912060"/>
            <a:ext cx="3320781" cy="47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26" name="Rectangle 30"/>
          <p:cNvSpPr>
            <a:spLocks noChangeArrowheads="1"/>
          </p:cNvSpPr>
          <p:nvPr/>
        </p:nvSpPr>
        <p:spPr bwMode="auto">
          <a:xfrm>
            <a:off x="6430287" y="3925427"/>
            <a:ext cx="4265937" cy="3637424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419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479296" y="1007214"/>
            <a:ext cx="10064175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6" b="1">
                <a:solidFill>
                  <a:srgbClr val="BFBFB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- 2. </a:t>
            </a:r>
            <a:r>
              <a:rPr lang="en-US" altLang="ko-KR" sz="2506">
                <a:solidFill>
                  <a:srgbClr val="BFBFBF"/>
                </a:solidFill>
                <a:ea typeface="굴림" panose="020B0600000101010101" pitchFamily="50" charset="-127"/>
              </a:rPr>
              <a:t>예매진행 중 상태 유지 시간이 지나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2506">
                <a:solidFill>
                  <a:srgbClr val="BFBFBF"/>
                </a:solidFill>
                <a:ea typeface="굴림" panose="020B0600000101010101" pitchFamily="50" charset="-127"/>
              </a:rPr>
              <a:t>                  유효하지 않은 예매 진행중 좌석을 비예매 상태로 전환한다.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479296" y="1809166"/>
            <a:ext cx="10064175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- 3. </a:t>
            </a:r>
            <a:r>
              <a:rPr lang="en-US" altLang="ko-KR" sz="2506">
                <a:solidFill>
                  <a:srgbClr val="000000"/>
                </a:solidFill>
                <a:ea typeface="굴림" panose="020B0600000101010101" pitchFamily="50" charset="-127"/>
              </a:rPr>
              <a:t>좌석 상태가 예매확정인 좌석 정보를 view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2506">
                <a:solidFill>
                  <a:srgbClr val="000000"/>
                </a:solidFill>
                <a:ea typeface="굴림" panose="020B0600000101010101" pitchFamily="50" charset="-127"/>
              </a:rPr>
              <a:t>                                          에 보낸다.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657507" y="2875252"/>
            <a:ext cx="9236765" cy="92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좌석 개수 조회와 똑같은 방식으로 reservationService의 list()메서드를 호출하여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 List&lt;SeatVO&gt;를 담는다.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이번엔 SeatVO의 0 또는 null이 아닌 String의 개수가 아니라 String의 내용을 가져온다.</a:t>
            </a:r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70" y="3740851"/>
            <a:ext cx="6986845" cy="291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714790" y="6616102"/>
            <a:ext cx="9524768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3. View는 전달받은 데이터를 토대로 좌석의 상태를 나타낸다.</a:t>
            </a:r>
          </a:p>
        </p:txBody>
      </p:sp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09" y="6986845"/>
            <a:ext cx="5860294" cy="13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451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3115870" y="2754322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691876" y="2754322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4269473" y="2754322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4845477" y="2754322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3115870" y="3306459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4269473" y="3306459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3691876" y="3306459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pic>
        <p:nvPicPr>
          <p:cNvPr id="3175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83"/>
          <a:stretch>
            <a:fillRect/>
          </a:stretch>
        </p:blipFill>
        <p:spPr bwMode="auto">
          <a:xfrm>
            <a:off x="5771540" y="3203033"/>
            <a:ext cx="2391534" cy="57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4845477" y="3306459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4603619" y="2383578"/>
            <a:ext cx="871963" cy="905379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4" name="AutoShape 20"/>
          <p:cNvSpPr>
            <a:spLocks noChangeShapeType="1" noTextEdit="1"/>
          </p:cNvSpPr>
          <p:nvPr/>
        </p:nvSpPr>
        <p:spPr bwMode="auto">
          <a:xfrm rot="16200000" flipH="1">
            <a:off x="5111998" y="2748753"/>
            <a:ext cx="1050175" cy="577596"/>
          </a:xfrm>
          <a:prstGeom prst="straightConnector1">
            <a:avLst/>
          </a:prstGeom>
          <a:noFill/>
          <a:ln w="19257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2695801" y="2501326"/>
            <a:ext cx="875146" cy="908561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3601179" y="2016018"/>
            <a:ext cx="2380396" cy="36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1767" name="Group 23"/>
          <p:cNvGrpSpPr>
            <a:grpSpLocks/>
          </p:cNvGrpSpPr>
          <p:nvPr/>
        </p:nvGrpSpPr>
        <p:grpSpPr bwMode="auto">
          <a:xfrm>
            <a:off x="4901167" y="2669990"/>
            <a:ext cx="358015" cy="361197"/>
            <a:chOff x="3080" y="1678"/>
            <a:chExt cx="225" cy="227"/>
          </a:xfrm>
        </p:grpSpPr>
        <p:sp>
          <p:nvSpPr>
            <p:cNvPr id="31768" name="Line 24"/>
            <p:cNvSpPr>
              <a:spLocks noChangeShapeType="1"/>
            </p:cNvSpPr>
            <p:nvPr/>
          </p:nvSpPr>
          <p:spPr bwMode="auto">
            <a:xfrm rot="16200000" flipH="1">
              <a:off x="3058" y="1791"/>
              <a:ext cx="134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1769" name="Line 25"/>
            <p:cNvSpPr>
              <a:spLocks noChangeShapeType="1"/>
            </p:cNvSpPr>
            <p:nvPr/>
          </p:nvSpPr>
          <p:spPr bwMode="auto">
            <a:xfrm rot="5400000" flipH="1" flipV="1">
              <a:off x="3124" y="1724"/>
              <a:ext cx="227" cy="135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3520029" y="3102789"/>
            <a:ext cx="731940" cy="795587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71" name="AutoShape 27"/>
          <p:cNvSpPr>
            <a:spLocks noChangeShapeType="1" noTextEdit="1"/>
          </p:cNvSpPr>
          <p:nvPr/>
        </p:nvSpPr>
        <p:spPr bwMode="auto">
          <a:xfrm flipV="1">
            <a:off x="4143769" y="3564229"/>
            <a:ext cx="1780524" cy="216400"/>
          </a:xfrm>
          <a:prstGeom prst="straightConnector1">
            <a:avLst/>
          </a:prstGeom>
          <a:noFill/>
          <a:ln w="19257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72" name="Oval 28"/>
          <p:cNvSpPr>
            <a:spLocks noChangeArrowheads="1"/>
          </p:cNvSpPr>
          <p:nvPr/>
        </p:nvSpPr>
        <p:spPr bwMode="auto">
          <a:xfrm>
            <a:off x="2748310" y="248223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1773" name="Oval 29"/>
          <p:cNvSpPr>
            <a:spLocks noChangeArrowheads="1"/>
          </p:cNvSpPr>
          <p:nvPr/>
        </p:nvSpPr>
        <p:spPr bwMode="auto">
          <a:xfrm>
            <a:off x="4697498" y="2302430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1774" name="Rectangle 30"/>
          <p:cNvSpPr>
            <a:spLocks noChangeArrowheads="1"/>
          </p:cNvSpPr>
          <p:nvPr/>
        </p:nvSpPr>
        <p:spPr bwMode="auto">
          <a:xfrm>
            <a:off x="5924293" y="1759839"/>
            <a:ext cx="4329584" cy="210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좌석 상태가 2 즉 예매 완료 좌석은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비활성화되어 선택할 수 없다.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2번과 3번은 선택은 할 수 있다. 선택 시 엘리먼트의 value인 티켓번호가 ajax통신으로 controller에 전달된다.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75" name="Oval 31"/>
          <p:cNvSpPr>
            <a:spLocks noChangeArrowheads="1"/>
          </p:cNvSpPr>
          <p:nvPr/>
        </p:nvSpPr>
        <p:spPr bwMode="auto">
          <a:xfrm>
            <a:off x="3758705" y="3131430"/>
            <a:ext cx="219582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1776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2" y="1958736"/>
            <a:ext cx="2444043" cy="182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80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2"/>
          <a:stretch>
            <a:fillRect/>
          </a:stretch>
        </p:blipFill>
        <p:spPr bwMode="auto">
          <a:xfrm>
            <a:off x="5606058" y="4140234"/>
            <a:ext cx="4937412" cy="36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81" name="AutoShape 37"/>
          <p:cNvSpPr>
            <a:spLocks noChangeShapeType="1" noTextEdit="1"/>
          </p:cNvSpPr>
          <p:nvPr/>
        </p:nvSpPr>
        <p:spPr bwMode="auto">
          <a:xfrm rot="16200000" flipH="1">
            <a:off x="6972081" y="3961228"/>
            <a:ext cx="361197" cy="0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2" name="AutoShape 38"/>
          <p:cNvSpPr>
            <a:spLocks noChangeShapeType="1" noTextEdit="1"/>
          </p:cNvSpPr>
          <p:nvPr/>
        </p:nvSpPr>
        <p:spPr bwMode="auto">
          <a:xfrm rot="10800000" flipV="1">
            <a:off x="4988682" y="4503022"/>
            <a:ext cx="2163997" cy="216400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3" name="AutoShape 39"/>
          <p:cNvSpPr>
            <a:spLocks noChangeShapeType="1" noTextEdit="1"/>
          </p:cNvSpPr>
          <p:nvPr/>
        </p:nvSpPr>
        <p:spPr bwMode="auto">
          <a:xfrm>
            <a:off x="7152679" y="4503022"/>
            <a:ext cx="432799" cy="288003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4" name="Rectangle 40"/>
          <p:cNvSpPr>
            <a:spLocks noChangeArrowheads="1"/>
          </p:cNvSpPr>
          <p:nvPr/>
        </p:nvSpPr>
        <p:spPr bwMode="auto">
          <a:xfrm>
            <a:off x="7224282" y="4864219"/>
            <a:ext cx="3102789" cy="109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좌석 상태가 1 즉 예매 진행 중 좌석을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선택시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굴림" panose="020B0600000101010101" pitchFamily="50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이미 선택된 좌석입니다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굴림" panose="020B0600000101010101" pitchFamily="50" charset="-127"/>
              </a:rPr>
              <a:t>’</a:t>
            </a: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alert창이 뜨도록 response를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전달한다.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85" name="Rectangle 41"/>
          <p:cNvSpPr>
            <a:spLocks noChangeArrowheads="1"/>
          </p:cNvSpPr>
          <p:nvPr/>
        </p:nvSpPr>
        <p:spPr bwMode="auto">
          <a:xfrm>
            <a:off x="151514" y="4146600"/>
            <a:ext cx="5339980" cy="129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좌석 상태가 0 즉 비예매 좌석 선택 시 예매 진행이 가능하다.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컨트롤러에서 해당 티켓번호, </a:t>
            </a:r>
            <a:r>
              <a:rPr lang="ko-KR" altLang="en-US" sz="1303" b="1" u="sng">
                <a:solidFill>
                  <a:srgbClr val="000000"/>
                </a:solidFill>
                <a:ea typeface="굴림" panose="020B0600000101010101" pitchFamily="50" charset="-127"/>
              </a:rPr>
              <a:t>예매진행상태유지 유효시간(6분),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 b="1" u="sng">
                <a:solidFill>
                  <a:srgbClr val="000000"/>
                </a:solidFill>
                <a:ea typeface="굴림" panose="020B0600000101010101" pitchFamily="50" charset="-127"/>
              </a:rPr>
              <a:t>예매진행상태(1)</a:t>
            </a: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등을 전달하여 해당 좌석이 예매 진행 상태임을 데이터 베이스에 insert한다.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86" name="Rectangle 42"/>
          <p:cNvSpPr>
            <a:spLocks noChangeArrowheads="1"/>
          </p:cNvSpPr>
          <p:nvPr/>
        </p:nvSpPr>
        <p:spPr bwMode="auto">
          <a:xfrm>
            <a:off x="7657082" y="4094091"/>
            <a:ext cx="1443195" cy="27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컨트롤러</a:t>
            </a:r>
          </a:p>
        </p:txBody>
      </p:sp>
      <p:pic>
        <p:nvPicPr>
          <p:cNvPr id="317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03" y="5198366"/>
            <a:ext cx="3798133" cy="458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88" name="Picture 4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00" y="5728227"/>
            <a:ext cx="3715391" cy="101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583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92757" y="1895088"/>
            <a:ext cx="9461121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BFBFBF"/>
                </a:solidFill>
                <a:ea typeface="굴림" panose="020B0600000101010101" pitchFamily="50" charset="-127"/>
              </a:rPr>
              <a:t>1. 임시 예매자 세션을 생성한다.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 u="sng">
                <a:solidFill>
                  <a:srgbClr val="000000"/>
                </a:solidFill>
                <a:ea typeface="굴림" panose="020B0600000101010101" pitchFamily="50" charset="-127"/>
              </a:rPr>
              <a:t>2. 예매진행 중 상태 유지 시간이 지나 유효하지 않은 예매 진행중 좌석을 비예매 상태로 전환한다.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BFBFBF"/>
                </a:solidFill>
                <a:ea typeface="굴림" panose="020B0600000101010101" pitchFamily="50" charset="-127"/>
              </a:rPr>
              <a:t>3. 좌석 상태가 예매확정인 좌석 정보를 view에 보낸다.</a:t>
            </a:r>
          </a:p>
        </p:txBody>
      </p:sp>
      <p:sp>
        <p:nvSpPr>
          <p:cNvPr id="32776" name="Line 8"/>
          <p:cNvSpPr>
            <a:spLocks noChangeShapeType="1" noTextEdit="1"/>
          </p:cNvSpPr>
          <p:nvPr/>
        </p:nvSpPr>
        <p:spPr bwMode="auto">
          <a:xfrm rot="5400000">
            <a:off x="145944" y="2989021"/>
            <a:ext cx="870373" cy="423252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77" name="AutoShape 9"/>
          <p:cNvSpPr>
            <a:spLocks noChangeShapeType="1" noTextEdit="1"/>
          </p:cNvSpPr>
          <p:nvPr/>
        </p:nvSpPr>
        <p:spPr bwMode="auto">
          <a:xfrm>
            <a:off x="367914" y="3637423"/>
            <a:ext cx="867189" cy="504403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1018703" y="3997029"/>
            <a:ext cx="9163572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좌석 선택 페이지가 열릴 때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마다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현재 시각이 예매진행중으로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좌석 상태가 전환된 시각으로부터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6분 후보다 크다면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예매 진행중 상태를 삭제한다.</a:t>
            </a:r>
          </a:p>
        </p:txBody>
      </p:sp>
      <p:pic>
        <p:nvPicPr>
          <p:cNvPr id="3277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90" y="4020898"/>
            <a:ext cx="4160919" cy="235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5130297" y="5583430"/>
            <a:ext cx="3104381" cy="216400"/>
          </a:xfrm>
          <a:prstGeom prst="rect">
            <a:avLst/>
          </a:prstGeom>
          <a:noFill/>
          <a:ln w="19089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5130297" y="5944626"/>
            <a:ext cx="1587992" cy="216400"/>
          </a:xfrm>
          <a:prstGeom prst="rect">
            <a:avLst/>
          </a:prstGeom>
          <a:noFill/>
          <a:ln w="19089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505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3115870" y="2754322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691876" y="2754322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4269473" y="2754322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4845477" y="2754322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3115870" y="3306459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269473" y="3306459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3691876" y="3306459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4845477" y="3306459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3601179" y="2016018"/>
            <a:ext cx="2380396" cy="36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3808" name="Group 16"/>
          <p:cNvGrpSpPr>
            <a:grpSpLocks/>
          </p:cNvGrpSpPr>
          <p:nvPr/>
        </p:nvGrpSpPr>
        <p:grpSpPr bwMode="auto">
          <a:xfrm>
            <a:off x="4901167" y="2669990"/>
            <a:ext cx="358015" cy="361197"/>
            <a:chOff x="3080" y="1678"/>
            <a:chExt cx="225" cy="227"/>
          </a:xfrm>
        </p:grpSpPr>
        <p:sp>
          <p:nvSpPr>
            <p:cNvPr id="33812" name="Line 20"/>
            <p:cNvSpPr>
              <a:spLocks noChangeShapeType="1"/>
            </p:cNvSpPr>
            <p:nvPr/>
          </p:nvSpPr>
          <p:spPr bwMode="auto">
            <a:xfrm rot="16200000" flipH="1">
              <a:off x="3058" y="1791"/>
              <a:ext cx="134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 rot="5400000" flipH="1" flipV="1">
              <a:off x="3124" y="1724"/>
              <a:ext cx="227" cy="135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4769101" y="2518829"/>
            <a:ext cx="219582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5491494" y="2518829"/>
            <a:ext cx="219582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3816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2" y="1958736"/>
            <a:ext cx="2444043" cy="182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17" name="AutoShape 25"/>
          <p:cNvSpPr>
            <a:spLocks noChangeShapeType="1" noTextEdit="1"/>
          </p:cNvSpPr>
          <p:nvPr/>
        </p:nvSpPr>
        <p:spPr bwMode="auto">
          <a:xfrm>
            <a:off x="5219403" y="2954811"/>
            <a:ext cx="272091" cy="31823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5532865" y="2770234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33819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86" y="2491779"/>
            <a:ext cx="3608783" cy="128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6358684" y="1904636"/>
            <a:ext cx="3102789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선택한 좌석을 취소했을 때</a:t>
            </a:r>
          </a:p>
        </p:txBody>
      </p:sp>
      <p:pic>
        <p:nvPicPr>
          <p:cNvPr id="33821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5" y="4413916"/>
            <a:ext cx="2444043" cy="182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22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21" y="4894451"/>
            <a:ext cx="959478" cy="8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3044268" y="4278668"/>
            <a:ext cx="7791979" cy="64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페이지를 </a:t>
            </a:r>
            <a:r>
              <a:rPr lang="ko-KR" altLang="en-US" sz="1804" dirty="0" err="1">
                <a:solidFill>
                  <a:srgbClr val="000000"/>
                </a:solidFill>
                <a:ea typeface="굴림" panose="020B0600000101010101" pitchFamily="50" charset="-127"/>
              </a:rPr>
              <a:t>새로고침</a:t>
            </a: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 했을 때, 페이지를 벗어났다가 다시 해당 날짜, 공연,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 dirty="0" err="1">
                <a:solidFill>
                  <a:srgbClr val="000000"/>
                </a:solidFill>
                <a:ea typeface="굴림" panose="020B0600000101010101" pitchFamily="50" charset="-127"/>
              </a:rPr>
              <a:t>회차의</a:t>
            </a: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 좌석 선택 페이지를 요청했을 </a:t>
            </a:r>
            <a:r>
              <a:rPr lang="ko-KR" altLang="en-US" sz="1804" dirty="0" smtClean="0">
                <a:solidFill>
                  <a:srgbClr val="000000"/>
                </a:solidFill>
                <a:ea typeface="굴림" panose="020B0600000101010101" pitchFamily="50" charset="-127"/>
              </a:rPr>
              <a:t>때</a:t>
            </a:r>
            <a:endParaRPr lang="ko-KR" altLang="en-US" sz="1804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33824" name="Picture 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494" y="4935822"/>
            <a:ext cx="6499946" cy="12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686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5509" y="5930306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1521514" y="5930306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2099111" y="5930306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2675116" y="5930306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945509" y="6482443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099111" y="6482443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521514" y="6482443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2675116" y="6482443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1430818" y="5190410"/>
            <a:ext cx="2383579" cy="36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4832" name="Group 16"/>
          <p:cNvGrpSpPr>
            <a:grpSpLocks/>
          </p:cNvGrpSpPr>
          <p:nvPr/>
        </p:nvGrpSpPr>
        <p:grpSpPr bwMode="auto">
          <a:xfrm>
            <a:off x="2730807" y="5845974"/>
            <a:ext cx="361197" cy="361197"/>
            <a:chOff x="1716" y="3674"/>
            <a:chExt cx="227" cy="227"/>
          </a:xfrm>
        </p:grpSpPr>
        <p:sp>
          <p:nvSpPr>
            <p:cNvPr id="34836" name="Line 20"/>
            <p:cNvSpPr>
              <a:spLocks noChangeShapeType="1"/>
            </p:cNvSpPr>
            <p:nvPr/>
          </p:nvSpPr>
          <p:spPr bwMode="auto">
            <a:xfrm rot="16200000" flipH="1">
              <a:off x="1693" y="3787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37" name="Line 21"/>
            <p:cNvSpPr>
              <a:spLocks noChangeShapeType="1"/>
            </p:cNvSpPr>
            <p:nvPr/>
          </p:nvSpPr>
          <p:spPr bwMode="auto">
            <a:xfrm rot="5400000" flipH="1" flipV="1">
              <a:off x="1761" y="371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38" name="Group 22"/>
          <p:cNvGrpSpPr>
            <a:grpSpLocks/>
          </p:cNvGrpSpPr>
          <p:nvPr/>
        </p:nvGrpSpPr>
        <p:grpSpPr bwMode="auto">
          <a:xfrm>
            <a:off x="2095928" y="5873023"/>
            <a:ext cx="361196" cy="361196"/>
            <a:chOff x="1317" y="3691"/>
            <a:chExt cx="227" cy="227"/>
          </a:xfrm>
        </p:grpSpPr>
        <p:sp>
          <p:nvSpPr>
            <p:cNvPr id="34839" name="Line 23"/>
            <p:cNvSpPr>
              <a:spLocks noChangeShapeType="1"/>
            </p:cNvSpPr>
            <p:nvPr/>
          </p:nvSpPr>
          <p:spPr bwMode="auto">
            <a:xfrm rot="16200000" flipH="1">
              <a:off x="1294" y="3804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0" name="Line 24"/>
            <p:cNvSpPr>
              <a:spLocks noChangeShapeType="1"/>
            </p:cNvSpPr>
            <p:nvPr/>
          </p:nvSpPr>
          <p:spPr bwMode="auto">
            <a:xfrm rot="5400000" flipH="1" flipV="1">
              <a:off x="1362" y="3736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1" name="Group 25"/>
          <p:cNvGrpSpPr>
            <a:grpSpLocks/>
          </p:cNvGrpSpPr>
          <p:nvPr/>
        </p:nvGrpSpPr>
        <p:grpSpPr bwMode="auto">
          <a:xfrm>
            <a:off x="1518332" y="5946217"/>
            <a:ext cx="361197" cy="361196"/>
            <a:chOff x="954" y="3737"/>
            <a:chExt cx="227" cy="227"/>
          </a:xfrm>
        </p:grpSpPr>
        <p:sp>
          <p:nvSpPr>
            <p:cNvPr id="34842" name="Line 26"/>
            <p:cNvSpPr>
              <a:spLocks noChangeShapeType="1"/>
            </p:cNvSpPr>
            <p:nvPr/>
          </p:nvSpPr>
          <p:spPr bwMode="auto">
            <a:xfrm rot="16200000" flipH="1">
              <a:off x="931" y="3850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3" name="Line 27"/>
            <p:cNvSpPr>
              <a:spLocks noChangeShapeType="1"/>
            </p:cNvSpPr>
            <p:nvPr/>
          </p:nvSpPr>
          <p:spPr bwMode="auto">
            <a:xfrm rot="5400000" flipH="1" flipV="1">
              <a:off x="999" y="3782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4" name="Group 28"/>
          <p:cNvGrpSpPr>
            <a:grpSpLocks/>
          </p:cNvGrpSpPr>
          <p:nvPr/>
        </p:nvGrpSpPr>
        <p:grpSpPr bwMode="auto">
          <a:xfrm>
            <a:off x="2745127" y="6450620"/>
            <a:ext cx="361196" cy="361197"/>
            <a:chOff x="1725" y="4054"/>
            <a:chExt cx="227" cy="227"/>
          </a:xfrm>
        </p:grpSpPr>
        <p:sp>
          <p:nvSpPr>
            <p:cNvPr id="34845" name="Line 29"/>
            <p:cNvSpPr>
              <a:spLocks noChangeShapeType="1"/>
            </p:cNvSpPr>
            <p:nvPr/>
          </p:nvSpPr>
          <p:spPr bwMode="auto">
            <a:xfrm rot="16200000" flipH="1">
              <a:off x="1702" y="4167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6" name="Line 30"/>
            <p:cNvSpPr>
              <a:spLocks noChangeShapeType="1"/>
            </p:cNvSpPr>
            <p:nvPr/>
          </p:nvSpPr>
          <p:spPr bwMode="auto">
            <a:xfrm rot="5400000" flipH="1" flipV="1">
              <a:off x="1770" y="409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7" name="Group 31"/>
          <p:cNvGrpSpPr>
            <a:grpSpLocks/>
          </p:cNvGrpSpPr>
          <p:nvPr/>
        </p:nvGrpSpPr>
        <p:grpSpPr bwMode="auto">
          <a:xfrm>
            <a:off x="2095928" y="6450620"/>
            <a:ext cx="361196" cy="361197"/>
            <a:chOff x="1317" y="4054"/>
            <a:chExt cx="227" cy="227"/>
          </a:xfrm>
        </p:grpSpPr>
        <p:sp>
          <p:nvSpPr>
            <p:cNvPr id="34848" name="Line 32"/>
            <p:cNvSpPr>
              <a:spLocks noChangeShapeType="1"/>
            </p:cNvSpPr>
            <p:nvPr/>
          </p:nvSpPr>
          <p:spPr bwMode="auto">
            <a:xfrm rot="16200000" flipH="1">
              <a:off x="1294" y="4167"/>
              <a:ext cx="136" cy="90"/>
            </a:xfrm>
            <a:prstGeom prst="line">
              <a:avLst/>
            </a:prstGeom>
            <a:noFill/>
            <a:ln w="28746" cmpd="sng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52" name="Line 36"/>
            <p:cNvSpPr>
              <a:spLocks noChangeShapeType="1"/>
            </p:cNvSpPr>
            <p:nvPr/>
          </p:nvSpPr>
          <p:spPr bwMode="auto">
            <a:xfrm rot="5400000" flipH="1" flipV="1">
              <a:off x="1362" y="409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4853" name="Line 37"/>
          <p:cNvSpPr>
            <a:spLocks noChangeShapeType="1" noTextEdit="1"/>
          </p:cNvSpPr>
          <p:nvPr/>
        </p:nvSpPr>
        <p:spPr bwMode="auto">
          <a:xfrm flipV="1">
            <a:off x="2514406" y="5374986"/>
            <a:ext cx="1299990" cy="1077225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54" name="Rectangle 38"/>
          <p:cNvSpPr>
            <a:spLocks noChangeArrowheads="1"/>
          </p:cNvSpPr>
          <p:nvPr/>
        </p:nvSpPr>
        <p:spPr bwMode="auto">
          <a:xfrm>
            <a:off x="3814396" y="5177681"/>
            <a:ext cx="5772779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좌석을 4개 이상 선택했을 때</a:t>
            </a:r>
          </a:p>
        </p:txBody>
      </p:sp>
      <p:pic>
        <p:nvPicPr>
          <p:cNvPr id="34855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08" y="5685265"/>
            <a:ext cx="4132278" cy="1126551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56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4" y="2122626"/>
            <a:ext cx="3484671" cy="144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57" name="Rectangle 41"/>
          <p:cNvSpPr>
            <a:spLocks noChangeArrowheads="1"/>
          </p:cNvSpPr>
          <p:nvPr/>
        </p:nvSpPr>
        <p:spPr bwMode="auto">
          <a:xfrm>
            <a:off x="4194686" y="1406598"/>
            <a:ext cx="6059191" cy="64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상단의 마로티켓 로고를 클릭하여 메인 페이지로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이동하려고 할 때</a:t>
            </a:r>
          </a:p>
        </p:txBody>
      </p:sp>
      <p:pic>
        <p:nvPicPr>
          <p:cNvPr id="34858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61" y="2140129"/>
            <a:ext cx="4342313" cy="143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59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11" y="3419434"/>
            <a:ext cx="6469713" cy="1327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60" name="AutoShape 44"/>
          <p:cNvSpPr>
            <a:spLocks noChangeShapeType="1" noTextEdit="1"/>
          </p:cNvSpPr>
          <p:nvPr/>
        </p:nvSpPr>
        <p:spPr bwMode="auto">
          <a:xfrm rot="10800000" flipV="1">
            <a:off x="5203490" y="3203034"/>
            <a:ext cx="1949189" cy="43439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089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- 좌석 선택 이후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1615043"/>
            <a:ext cx="4657367" cy="542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7295885" y="3997029"/>
            <a:ext cx="2816378" cy="36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4267881" y="6305823"/>
            <a:ext cx="143206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585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210" y="1494113"/>
            <a:ext cx="1486157" cy="351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03" y="4160921"/>
            <a:ext cx="1587992" cy="221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52" name="AutoShape 12"/>
          <p:cNvSpPr>
            <a:spLocks noChangeShapeType="1" noTextEdit="1"/>
          </p:cNvSpPr>
          <p:nvPr/>
        </p:nvSpPr>
        <p:spPr bwMode="auto">
          <a:xfrm flipV="1">
            <a:off x="4411086" y="3709027"/>
            <a:ext cx="1370001" cy="288002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53" name="AutoShape 13"/>
          <p:cNvSpPr>
            <a:spLocks noChangeShapeType="1" noTextEdit="1"/>
          </p:cNvSpPr>
          <p:nvPr/>
        </p:nvSpPr>
        <p:spPr bwMode="auto">
          <a:xfrm flipV="1">
            <a:off x="4411086" y="4286623"/>
            <a:ext cx="1153602" cy="144797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6366640" y="3347830"/>
            <a:ext cx="4329584" cy="169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1. 좌석 선택에 따라 좌석 선택 페이지 우측 네비게이션의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   티켓 개수, 총결제의 내용이 동적으로 바뀐다.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2. 다음단계를 클릭하면 예매확인페이지로 이동한다.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이때 좌석 선택 페이지에서 선택한 좌석 정보(티켓번호), 티켓 개수, 총 결제 금액이 controller에 전달되고 controller는 기존에 생성한 임시 예매자 세션에저장한 ReservationVO에 새 데이터들을 set한다.</a:t>
            </a:r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2606695" y="4106821"/>
            <a:ext cx="141615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3585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79" y="5368621"/>
            <a:ext cx="5075845" cy="178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8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확인 페이지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5" y="1615042"/>
            <a:ext cx="4315264" cy="551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224708" y="1615042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5491494" y="2265832"/>
            <a:ext cx="6062373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상단의 마로티켓 로고를 클릭하여 메인 페이지로 이동하려고 할 때</a:t>
            </a:r>
          </a:p>
        </p:txBody>
      </p:sp>
      <p:pic>
        <p:nvPicPr>
          <p:cNvPr id="3687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290" y="2638167"/>
            <a:ext cx="2814787" cy="92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2606695" y="6595416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3760297" y="6234219"/>
            <a:ext cx="21799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5636290" y="3780630"/>
            <a:ext cx="5772779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예매자 확인에 동의하지 않고  다음단계 버튼을 클릭했을 때</a:t>
            </a:r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5491493" y="1182243"/>
            <a:ext cx="5204730" cy="3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3687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35" y="4132279"/>
            <a:ext cx="4248435" cy="116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5707893" y="5150631"/>
            <a:ext cx="4690781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다음 단계를 클릭했을 때</a:t>
            </a:r>
          </a:p>
        </p:txBody>
      </p:sp>
      <p:pic>
        <p:nvPicPr>
          <p:cNvPr id="36884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0" y="5623209"/>
            <a:ext cx="3113928" cy="899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85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81" y="6522223"/>
            <a:ext cx="2902301" cy="81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86" name="AutoShape 22"/>
          <p:cNvSpPr>
            <a:spLocks noChangeShapeType="1" noTextEdit="1"/>
          </p:cNvSpPr>
          <p:nvPr/>
        </p:nvSpPr>
        <p:spPr bwMode="auto">
          <a:xfrm rot="16200000" flipH="1">
            <a:off x="7260879" y="6342419"/>
            <a:ext cx="649199" cy="43279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18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76287" y="1266824"/>
            <a:ext cx="9071582" cy="342900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57287" y="1647826"/>
            <a:ext cx="8534400" cy="2971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등록한 연극 목록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해당 극단이 등록한 연극이 </a:t>
            </a:r>
            <a:r>
              <a:rPr lang="ko-KR" altLang="en-US" dirty="0" err="1">
                <a:solidFill>
                  <a:schemeClr val="tx1"/>
                </a:solidFill>
              </a:rPr>
              <a:t>연극번호</a:t>
            </a:r>
            <a:r>
              <a:rPr lang="ko-KR" altLang="en-US" dirty="0">
                <a:solidFill>
                  <a:schemeClr val="tx1"/>
                </a:solidFill>
              </a:rPr>
              <a:t> 내림차순으로 정렬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연극명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포스터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등록 승인 상태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시작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수정버튼</a:t>
            </a:r>
            <a:r>
              <a:rPr lang="en-US" altLang="ko-KR" dirty="0">
                <a:solidFill>
                  <a:schemeClr val="tx1"/>
                </a:solidFill>
              </a:rPr>
              <a:t>, 		</a:t>
            </a:r>
            <a:r>
              <a:rPr lang="ko-KR" altLang="en-US" dirty="0">
                <a:solidFill>
                  <a:schemeClr val="tx1"/>
                </a:solidFill>
              </a:rPr>
              <a:t>수정 승인 상태 정보 제공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포스터는 </a:t>
            </a:r>
            <a:r>
              <a:rPr lang="ko-KR" altLang="en-US" dirty="0" err="1">
                <a:solidFill>
                  <a:schemeClr val="tx1"/>
                </a:solidFill>
              </a:rPr>
              <a:t>미리보기</a:t>
            </a:r>
            <a:r>
              <a:rPr lang="ko-KR" altLang="en-US" dirty="0">
                <a:solidFill>
                  <a:schemeClr val="tx1"/>
                </a:solidFill>
              </a:rPr>
              <a:t> 형식으로 제공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제목 누르면 연극 상세 페이지로 이동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활성화 된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누르면 연극 수정 페이지로 이동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등록 </a:t>
            </a:r>
            <a:r>
              <a:rPr lang="ko-KR" altLang="en-US" dirty="0" err="1">
                <a:solidFill>
                  <a:schemeClr val="tx1"/>
                </a:solidFill>
              </a:rPr>
              <a:t>미승인</a:t>
            </a:r>
            <a:r>
              <a:rPr lang="ko-KR" altLang="en-US" dirty="0">
                <a:solidFill>
                  <a:schemeClr val="tx1"/>
                </a:solidFill>
              </a:rPr>
              <a:t> 상태일 시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76287" y="5076825"/>
            <a:ext cx="9071582" cy="2286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평행 사변형 13"/>
          <p:cNvSpPr/>
          <p:nvPr/>
        </p:nvSpPr>
        <p:spPr>
          <a:xfrm>
            <a:off x="5729287" y="48482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등록한 연극  상세 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57287" y="5305425"/>
            <a:ext cx="85344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연극 상세 정보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연극명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시작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종료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소요 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</a:t>
            </a:r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주소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기획사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관람 등급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캐스팅 데이터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줄거리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좌석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개수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티켓 가격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장르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포스터</a:t>
            </a:r>
            <a:r>
              <a:rPr lang="en-US" altLang="ko-KR" dirty="0">
                <a:solidFill>
                  <a:schemeClr val="tx1"/>
                </a:solidFill>
              </a:rPr>
              <a:t>, 1/2</a:t>
            </a:r>
            <a:r>
              <a:rPr lang="ko-KR" altLang="en-US" dirty="0" err="1">
                <a:solidFill>
                  <a:schemeClr val="tx1"/>
                </a:solidFill>
              </a:rPr>
              <a:t>회차</a:t>
            </a:r>
            <a:r>
              <a:rPr lang="ko-KR" altLang="en-US" dirty="0">
                <a:solidFill>
                  <a:schemeClr val="tx1"/>
                </a:solidFill>
              </a:rPr>
              <a:t> 상연 시작 시각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등록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승인 여부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수정 승인 여부 정보 제공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30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3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32" name="Object 2"/>
          <p:cNvSpPr txBox="1"/>
          <p:nvPr/>
        </p:nvSpPr>
        <p:spPr>
          <a:xfrm>
            <a:off x="6567487" y="659921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16" name="평행 사변형 15"/>
          <p:cNvSpPr/>
          <p:nvPr/>
        </p:nvSpPr>
        <p:spPr>
          <a:xfrm>
            <a:off x="1538287" y="962025"/>
            <a:ext cx="26670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9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51"/>
          <a:stretch>
            <a:fillRect/>
          </a:stretch>
        </p:blipFill>
        <p:spPr bwMode="auto">
          <a:xfrm>
            <a:off x="584313" y="3780629"/>
            <a:ext cx="4924683" cy="20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확인 페이지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9" y="1688236"/>
            <a:ext cx="5051977" cy="127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7" name="AutoShape 9"/>
          <p:cNvSpPr>
            <a:spLocks noChangeShapeType="1" noTextEdit="1"/>
          </p:cNvSpPr>
          <p:nvPr/>
        </p:nvSpPr>
        <p:spPr bwMode="auto">
          <a:xfrm rot="5400000">
            <a:off x="1957496" y="2985043"/>
            <a:ext cx="1080408" cy="507585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2823094" y="2265831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584313" y="443142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84313" y="4935822"/>
            <a:ext cx="216400" cy="214809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7901" name="Oval 13"/>
          <p:cNvSpPr>
            <a:spLocks noChangeArrowheads="1"/>
          </p:cNvSpPr>
          <p:nvPr/>
        </p:nvSpPr>
        <p:spPr bwMode="auto">
          <a:xfrm>
            <a:off x="584313" y="536703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84313" y="558343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-1142463" y="3131431"/>
            <a:ext cx="262543" cy="36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5781088" y="2108306"/>
            <a:ext cx="4915136" cy="17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확인버튼을 클릭한다.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구매 확정자의 예매진행중 좌석은 지움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구매확정자가 선택한 좌석을 예매확정 상태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로 insert하고 insert시 생성된 r_number를 select key로 하여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해당 구매확정자의 예매 정보를 반환한다.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 </a:t>
            </a:r>
          </a:p>
        </p:txBody>
      </p:sp>
      <p:pic>
        <p:nvPicPr>
          <p:cNvPr id="37908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13" y="3551501"/>
            <a:ext cx="4919910" cy="207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5781087" y="5860294"/>
            <a:ext cx="5701176" cy="494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4, 5. 구매 전 예매 상태 VO를 저장한 session을 소멸시키고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     구매 확정 VO session을 새로 생성한다.</a:t>
            </a:r>
          </a:p>
        </p:txBody>
      </p:sp>
    </p:spTree>
    <p:extLst>
      <p:ext uri="{BB962C8B-B14F-4D97-AF65-F5344CB8AC3E}">
        <p14:creationId xmlns:p14="http://schemas.microsoft.com/office/powerpoint/2010/main" val="2149045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예매확정 페이지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5411935" y="6355149"/>
            <a:ext cx="493582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5" y="1441604"/>
            <a:ext cx="4604858" cy="568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4772283" y="2192637"/>
            <a:ext cx="189349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224708" y="1398642"/>
            <a:ext cx="189349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6078637" y="1745518"/>
            <a:ext cx="4617587" cy="148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로고 클릭 시 메인페이지로 이동한다.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예매확인하기버튼 클릭 시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마이페이지 &gt; 예매 정보 페이지로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이동한다.</a:t>
            </a:r>
          </a:p>
        </p:txBody>
      </p:sp>
      <p:pic>
        <p:nvPicPr>
          <p:cNvPr id="3892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73" y="3492628"/>
            <a:ext cx="4795798" cy="185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788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368703" y="3923636"/>
            <a:ext cx="3934732" cy="2355603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극단 회원 가입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12594"/>
            <a:ext cx="1587612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err="1" smtClean="0">
                <a:latin typeface="NanumSquare Bold" pitchFamily="34" charset="0"/>
              </a:rPr>
              <a:t>한상현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java2/AppData/Roaming/PolarisOffice/ETemp/10284_19370192/image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1" r="23762"/>
          <a:stretch>
            <a:fillRect/>
          </a:stretch>
        </p:blipFill>
        <p:spPr>
          <a:xfrm>
            <a:off x="623252" y="1764665"/>
            <a:ext cx="5029835" cy="2287270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321310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관리자 메인 페이지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5" name="도형 2"/>
          <p:cNvSpPr>
            <a:spLocks/>
          </p:cNvSpPr>
          <p:nvPr/>
        </p:nvSpPr>
        <p:spPr>
          <a:xfrm>
            <a:off x="2910522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3"/>
          <p:cNvSpPr>
            <a:spLocks/>
          </p:cNvSpPr>
          <p:nvPr/>
        </p:nvSpPr>
        <p:spPr>
          <a:xfrm>
            <a:off x="3871277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7" name="도형 4"/>
          <p:cNvSpPr>
            <a:spLocks/>
          </p:cNvSpPr>
          <p:nvPr/>
        </p:nvSpPr>
        <p:spPr>
          <a:xfrm>
            <a:off x="1949132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9" name="텍스트 상자 7"/>
          <p:cNvSpPr txBox="1">
            <a:spLocks/>
          </p:cNvSpPr>
          <p:nvPr/>
        </p:nvSpPr>
        <p:spPr>
          <a:xfrm>
            <a:off x="7771130" y="1412240"/>
            <a:ext cx="319405" cy="390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15" name="그림 15" descr="C:/Users/java2/AppData/Roaming/PolarisOffice/ETemp/10284_19370192/image3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47" y="4166870"/>
            <a:ext cx="4311015" cy="2049145"/>
          </a:xfrm>
          <a:prstGeom prst="rect">
            <a:avLst/>
          </a:prstGeom>
          <a:noFill/>
        </p:spPr>
      </p:pic>
      <p:sp>
        <p:nvSpPr>
          <p:cNvPr id="1016" name="텍스트 상자 16"/>
          <p:cNvSpPr txBox="1">
            <a:spLocks/>
          </p:cNvSpPr>
          <p:nvPr/>
        </p:nvSpPr>
        <p:spPr>
          <a:xfrm>
            <a:off x="4083685" y="6313170"/>
            <a:ext cx="1450975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관</a:t>
            </a:r>
            <a:r>
              <a:rPr lang="ko-KR" sz="900" b="1">
                <a:latin typeface="맑은 고딕" charset="0"/>
                <a:ea typeface="맑은 고딕" charset="0"/>
              </a:rPr>
              <a:t>리자 메인 페이지 소스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017" name="도형 25"/>
          <p:cNvSpPr>
            <a:spLocks/>
          </p:cNvSpPr>
          <p:nvPr/>
        </p:nvSpPr>
        <p:spPr>
          <a:xfrm>
            <a:off x="5881687" y="1600200"/>
            <a:ext cx="4240847" cy="458216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로고 클릭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시 관리자 메인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2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공지사항 바로 가기 클릭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시 공지사항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3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사용자 FAQ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바로가기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사용자 FAQ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4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극단 FAQ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바로가기클릭시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극단 FAQ 페이지로 이동한다.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18" name="도형 26"/>
          <p:cNvSpPr>
            <a:spLocks/>
          </p:cNvSpPr>
          <p:nvPr/>
        </p:nvSpPr>
        <p:spPr>
          <a:xfrm>
            <a:off x="6990080" y="1271270"/>
            <a:ext cx="2439035" cy="66230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Calibri" charset="0"/>
                <a:ea typeface="?? ??" charset="0"/>
              </a:rPr>
              <a:t>메인페이</a:t>
            </a: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지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8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438975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연극 승인</a:t>
            </a:r>
          </a:p>
        </p:txBody>
      </p:sp>
      <p:pic>
        <p:nvPicPr>
          <p:cNvPr id="1004" name="그림 19" descr="C:/Users/java2/AppData/Roaming/PolarisOffice/ETemp/10284_19370192/image3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3"/>
          <a:stretch>
            <a:fillRect/>
          </a:stretch>
        </p:blipFill>
        <p:spPr>
          <a:xfrm>
            <a:off x="2838450" y="1707515"/>
            <a:ext cx="3934460" cy="2074545"/>
          </a:xfrm>
          <a:prstGeom prst="rect">
            <a:avLst/>
          </a:prstGeom>
          <a:noFill/>
        </p:spPr>
      </p:pic>
      <p:sp>
        <p:nvSpPr>
          <p:cNvPr id="1003" name="Rect 0"/>
          <p:cNvSpPr>
            <a:spLocks/>
          </p:cNvSpPr>
          <p:nvPr/>
        </p:nvSpPr>
        <p:spPr>
          <a:xfrm>
            <a:off x="4116705" y="1753235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32"/>
          <p:cNvSpPr>
            <a:spLocks/>
          </p:cNvSpPr>
          <p:nvPr/>
        </p:nvSpPr>
        <p:spPr>
          <a:xfrm>
            <a:off x="5765800" y="198501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7" name="도형 33"/>
          <p:cNvSpPr>
            <a:spLocks/>
          </p:cNvSpPr>
          <p:nvPr/>
        </p:nvSpPr>
        <p:spPr>
          <a:xfrm>
            <a:off x="3888740" y="232918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46"/>
          <p:cNvSpPr>
            <a:spLocks/>
          </p:cNvSpPr>
          <p:nvPr/>
        </p:nvSpPr>
        <p:spPr>
          <a:xfrm>
            <a:off x="4511675" y="332613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텍스트 상자 3"/>
          <p:cNvSpPr txBox="1">
            <a:spLocks/>
          </p:cNvSpPr>
          <p:nvPr/>
        </p:nvSpPr>
        <p:spPr>
          <a:xfrm>
            <a:off x="3135630" y="3860800"/>
            <a:ext cx="2541905" cy="4311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 회원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가입이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완료된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극단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회원만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 dirty="0" err="1">
                <a:solidFill>
                  <a:srgbClr val="FF0000"/>
                </a:solidFill>
                <a:latin typeface="맑은 고딕" charset="0"/>
                <a:ea typeface="맑은 고딕" charset="0"/>
              </a:rPr>
              <a:t>공연</a:t>
            </a:r>
            <a:r>
              <a:rPr sz="11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rgbClr val="FF0000"/>
                </a:solidFill>
                <a:latin typeface="맑은 고딕" charset="0"/>
                <a:ea typeface="맑은 고딕" charset="0"/>
              </a:rPr>
              <a:t>등록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을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할수있다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5" name="도형 11"/>
          <p:cNvSpPr>
            <a:spLocks/>
          </p:cNvSpPr>
          <p:nvPr/>
        </p:nvSpPr>
        <p:spPr>
          <a:xfrm>
            <a:off x="6233795" y="1978025"/>
            <a:ext cx="226695" cy="2260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6" name="도형 12"/>
          <p:cNvSpPr>
            <a:spLocks/>
          </p:cNvSpPr>
          <p:nvPr/>
        </p:nvSpPr>
        <p:spPr>
          <a:xfrm>
            <a:off x="5228590" y="1976755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8" name="텍스트 상자 30"/>
          <p:cNvSpPr txBox="1">
            <a:spLocks/>
          </p:cNvSpPr>
          <p:nvPr/>
        </p:nvSpPr>
        <p:spPr>
          <a:xfrm>
            <a:off x="7647305" y="1288415"/>
            <a:ext cx="319405" cy="3651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9" name="도형 31"/>
          <p:cNvSpPr>
            <a:spLocks/>
          </p:cNvSpPr>
          <p:nvPr/>
        </p:nvSpPr>
        <p:spPr>
          <a:xfrm>
            <a:off x="6862445" y="657225"/>
            <a:ext cx="3667442" cy="655320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1.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임시등록된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연극들을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목록에서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번호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순서대로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볼 수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있다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 </a:t>
            </a:r>
            <a:endParaRPr 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2.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제목의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클릭하면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해당되는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연극의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상세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정보를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볼 수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있고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,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이를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토대로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연극을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/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처리한다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3.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등록승인여부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 [0: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임시등록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1: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2: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]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4.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시 연극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 err="1">
                <a:solidFill>
                  <a:schemeClr val="tx1"/>
                </a:solidFill>
                <a:latin typeface="+mn-ea"/>
              </a:rPr>
              <a:t>여부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숫자가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0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1으로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변경한다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(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공연등록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5.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시 연극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 err="1">
                <a:solidFill>
                  <a:schemeClr val="tx1"/>
                </a:solidFill>
                <a:latin typeface="+mn-ea"/>
              </a:rPr>
              <a:t>여부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숫자가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0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2 로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변경한다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(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처리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6.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페이징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 smtClean="0">
                <a:solidFill>
                  <a:schemeClr val="tx1"/>
                </a:solidFill>
                <a:latin typeface="+mn-ea"/>
              </a:rPr>
              <a:t>처리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30" name="도형 32"/>
          <p:cNvSpPr>
            <a:spLocks/>
          </p:cNvSpPr>
          <p:nvPr/>
        </p:nvSpPr>
        <p:spPr>
          <a:xfrm>
            <a:off x="7557452" y="200025"/>
            <a:ext cx="2439035" cy="61912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연극 승인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  <p:pic>
        <p:nvPicPr>
          <p:cNvPr id="1031" name="그림 33" descr="C:/Users/java2/AppData/Roaming/PolarisOffice/ETemp/10284_19370192/image3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57" y="1653540"/>
            <a:ext cx="2587625" cy="5104130"/>
          </a:xfrm>
          <a:prstGeom prst="rect">
            <a:avLst/>
          </a:prstGeom>
          <a:noFill/>
        </p:spPr>
      </p:pic>
      <p:cxnSp>
        <p:nvCxnSpPr>
          <p:cNvPr id="1032" name="도형 34"/>
          <p:cNvCxnSpPr>
            <a:stCxn id="1007" idx="2"/>
          </p:cNvCxnSpPr>
          <p:nvPr/>
        </p:nvCxnSpPr>
        <p:spPr>
          <a:xfrm flipH="1">
            <a:off x="2771775" y="2441575"/>
            <a:ext cx="1117600" cy="26035"/>
          </a:xfrm>
          <a:prstGeom prst="straightConnector1">
            <a:avLst/>
          </a:prstGeom>
          <a:ln w="38100" cap="flat" cmpd="sng">
            <a:solidFill>
              <a:srgbClr val="EB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1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도형 37"/>
          <p:cNvSpPr>
            <a:spLocks/>
          </p:cNvSpPr>
          <p:nvPr/>
        </p:nvSpPr>
        <p:spPr>
          <a:xfrm>
            <a:off x="6252845" y="1034415"/>
            <a:ext cx="4244340" cy="556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 b="1">
              <a:latin typeface="Calibri" charset="0"/>
              <a:ea typeface="?? ??" charset="0"/>
            </a:endParaRPr>
          </a:p>
        </p:txBody>
      </p:sp>
      <p:pic>
        <p:nvPicPr>
          <p:cNvPr id="1010" name="그림 79" descr="C:/Users/java2/AppData/Roaming/PolarisOffice/ETemp/10284_19370192/image3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970" y="1703705"/>
            <a:ext cx="5151755" cy="298577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contourClr>
              <a:srgbClr val="000000"/>
            </a:contourClr>
          </a:sp3d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4" name="텍스트 상자 45"/>
          <p:cNvSpPr txBox="1">
            <a:spLocks/>
          </p:cNvSpPr>
          <p:nvPr/>
        </p:nvSpPr>
        <p:spPr>
          <a:xfrm>
            <a:off x="487045" y="1013460"/>
            <a:ext cx="52457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연극 승인 소스</a:t>
            </a:r>
          </a:p>
        </p:txBody>
      </p:sp>
      <p:pic>
        <p:nvPicPr>
          <p:cNvPr id="1006" name="그림 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40" y="4415155"/>
            <a:ext cx="4349750" cy="1946275"/>
          </a:xfrm>
          <a:prstGeom prst="rect">
            <a:avLst/>
          </a:prstGeom>
          <a:noFill/>
        </p:spPr>
      </p:pic>
      <p:sp>
        <p:nvSpPr>
          <p:cNvPr id="1011" name="텍스트 상자 80"/>
          <p:cNvSpPr txBox="1">
            <a:spLocks/>
          </p:cNvSpPr>
          <p:nvPr/>
        </p:nvSpPr>
        <p:spPr>
          <a:xfrm>
            <a:off x="6342380" y="1101090"/>
            <a:ext cx="3868420" cy="4311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100" dirty="0" err="1">
                <a:latin typeface="맑은 고딕" charset="0"/>
                <a:ea typeface="맑은 고딕" charset="0"/>
              </a:rPr>
              <a:t>승인</a:t>
            </a:r>
            <a:r>
              <a:rPr lang="ko-KR" sz="1100" dirty="0">
                <a:latin typeface="맑은 고딕" charset="0"/>
                <a:ea typeface="맑은 고딕" charset="0"/>
              </a:rPr>
              <a:t>할 연극 정보를 </a:t>
            </a:r>
            <a:r>
              <a:rPr lang="ko-KR" sz="1100" dirty="0" err="1">
                <a:latin typeface="맑은 고딕" charset="0"/>
                <a:ea typeface="맑은 고딕" charset="0"/>
              </a:rPr>
              <a:t>jsp를</a:t>
            </a:r>
            <a:r>
              <a:rPr lang="ko-KR" sz="1100" dirty="0">
                <a:latin typeface="맑은 고딕" charset="0"/>
                <a:ea typeface="맑은 고딕" charset="0"/>
              </a:rPr>
              <a:t> 통해 뿌려주면</a:t>
            </a:r>
            <a:endParaRPr lang="ko-KR" altLang="en-US" sz="11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dirty="0">
                <a:latin typeface="맑은 고딕" charset="0"/>
                <a:ea typeface="맑은 고딕" charset="0"/>
              </a:rPr>
              <a:t>쿼리 문으로 등록 승인 값 1 또는 반려 값 2로 </a:t>
            </a:r>
            <a:r>
              <a:rPr lang="ko-KR" sz="1100" dirty="0" err="1">
                <a:latin typeface="맑은 고딕" charset="0"/>
                <a:ea typeface="맑은 고딕" charset="0"/>
              </a:rPr>
              <a:t>update</a:t>
            </a:r>
            <a:r>
              <a:rPr lang="ko-KR" sz="1100" dirty="0">
                <a:latin typeface="맑은 고딕" charset="0"/>
                <a:ea typeface="맑은 고딕" charset="0"/>
              </a:rPr>
              <a:t> 한다.</a:t>
            </a:r>
            <a:endParaRPr lang="ko-KR" altLang="en-US" sz="1100" dirty="0">
              <a:latin typeface="맑은 고딕" charset="0"/>
              <a:ea typeface="맑은 고딕" charset="0"/>
            </a:endParaRPr>
          </a:p>
        </p:txBody>
      </p:sp>
      <p:pic>
        <p:nvPicPr>
          <p:cNvPr id="1012" name="그림 8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" y="1698625"/>
            <a:ext cx="5059680" cy="2239010"/>
          </a:xfrm>
          <a:prstGeom prst="rect">
            <a:avLst/>
          </a:prstGeom>
          <a:noFill/>
        </p:spPr>
      </p:pic>
      <p:pic>
        <p:nvPicPr>
          <p:cNvPr id="1013" name="그림 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816985"/>
            <a:ext cx="5059045" cy="2543810"/>
          </a:xfrm>
          <a:prstGeom prst="rect">
            <a:avLst/>
          </a:prstGeom>
          <a:noFill/>
        </p:spPr>
      </p:pic>
      <p:sp>
        <p:nvSpPr>
          <p:cNvPr id="1015" name="도형 104"/>
          <p:cNvSpPr>
            <a:spLocks/>
          </p:cNvSpPr>
          <p:nvPr/>
        </p:nvSpPr>
        <p:spPr>
          <a:xfrm>
            <a:off x="6410325" y="4854575"/>
            <a:ext cx="1991360" cy="128905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6" name="도형 108"/>
          <p:cNvSpPr>
            <a:spLocks/>
          </p:cNvSpPr>
          <p:nvPr/>
        </p:nvSpPr>
        <p:spPr>
          <a:xfrm>
            <a:off x="6426200" y="5833110"/>
            <a:ext cx="1991360" cy="128905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3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/>
          </p:cNvSpPr>
          <p:nvPr/>
        </p:nvSpPr>
        <p:spPr>
          <a:xfrm>
            <a:off x="4762500" y="6429375"/>
            <a:ext cx="5360035" cy="245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96595" y="706120"/>
            <a:ext cx="10266045" cy="183515"/>
            <a:chOff x="696595" y="706120"/>
            <a:chExt cx="10266045" cy="1835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595" y="706120"/>
              <a:ext cx="10266045" cy="183515"/>
            </a:xfrm>
            <a:prstGeom prst="rect">
              <a:avLst/>
            </a:prstGeom>
          </p:spPr>
        </p:pic>
      </p:grpSp>
      <p:sp>
        <p:nvSpPr>
          <p:cNvPr id="1004" name="텍스트 상자 98"/>
          <p:cNvSpPr txBox="1">
            <a:spLocks/>
          </p:cNvSpPr>
          <p:nvPr/>
        </p:nvSpPr>
        <p:spPr>
          <a:xfrm>
            <a:off x="487045" y="1013460"/>
            <a:ext cx="79273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상세보기</a:t>
            </a:r>
          </a:p>
        </p:txBody>
      </p:sp>
      <p:pic>
        <p:nvPicPr>
          <p:cNvPr id="1005" name="그림 109" descr="C:/Users/java2/AppData/Roaming/PolarisOffice/ETemp/10284_19370192/image4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8" r="9036"/>
          <a:stretch>
            <a:fillRect/>
          </a:stretch>
        </p:blipFill>
        <p:spPr>
          <a:xfrm>
            <a:off x="6297295" y="5198745"/>
            <a:ext cx="4064635" cy="1636395"/>
          </a:xfrm>
          <a:prstGeom prst="rect">
            <a:avLst/>
          </a:prstGeom>
          <a:noFill/>
        </p:spPr>
      </p:pic>
      <p:pic>
        <p:nvPicPr>
          <p:cNvPr id="1008" name="그림 114" descr="C:/Users/java2/AppData/Roaming/PolarisOffice/ETemp/10284_19370192/image4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698"/>
          <a:stretch>
            <a:fillRect/>
          </a:stretch>
        </p:blipFill>
        <p:spPr>
          <a:xfrm>
            <a:off x="6295390" y="3777615"/>
            <a:ext cx="4066540" cy="1295400"/>
          </a:xfrm>
          <a:prstGeom prst="rect">
            <a:avLst/>
          </a:prstGeom>
          <a:noFill/>
        </p:spPr>
      </p:pic>
      <p:pic>
        <p:nvPicPr>
          <p:cNvPr id="1010" name="그림 119" descr="C:/Users/java2/AppData/Roaming/PolarisOffice/ETemp/10284_19370192/image36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305" y="1575435"/>
            <a:ext cx="2587625" cy="5159375"/>
          </a:xfrm>
          <a:prstGeom prst="rect">
            <a:avLst/>
          </a:prstGeom>
          <a:noFill/>
        </p:spPr>
      </p:pic>
      <p:pic>
        <p:nvPicPr>
          <p:cNvPr id="1011" name="그림 122" descr="C:/Users/java2/AppData/Roaming/PolarisOffice/ETemp/10284_19370192/image44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"/>
          <a:stretch>
            <a:fillRect/>
          </a:stretch>
        </p:blipFill>
        <p:spPr>
          <a:xfrm>
            <a:off x="695325" y="1590675"/>
            <a:ext cx="2446020" cy="3683000"/>
          </a:xfrm>
          <a:prstGeom prst="rect">
            <a:avLst/>
          </a:prstGeom>
          <a:noFill/>
        </p:spPr>
      </p:pic>
      <p:pic>
        <p:nvPicPr>
          <p:cNvPr id="1012" name="그림 123" descr="C:/Users/java2/AppData/Roaming/PolarisOffice/ETemp/10284_19370192/image4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2" r="2455"/>
          <a:stretch>
            <a:fillRect/>
          </a:stretch>
        </p:blipFill>
        <p:spPr>
          <a:xfrm>
            <a:off x="696595" y="5502275"/>
            <a:ext cx="2847975" cy="1517015"/>
          </a:xfrm>
          <a:prstGeom prst="rect">
            <a:avLst/>
          </a:prstGeom>
          <a:noFill/>
        </p:spPr>
      </p:pic>
      <p:sp>
        <p:nvSpPr>
          <p:cNvPr id="1013" name="도형 124"/>
          <p:cNvSpPr>
            <a:spLocks/>
          </p:cNvSpPr>
          <p:nvPr/>
        </p:nvSpPr>
        <p:spPr>
          <a:xfrm>
            <a:off x="3293110" y="6439535"/>
            <a:ext cx="1395730" cy="196850"/>
          </a:xfrm>
          <a:prstGeom prst="leftArrow">
            <a:avLst>
              <a:gd name="adj1" fmla="val 6056"/>
              <a:gd name="adj2" fmla="val 21441"/>
            </a:avLst>
          </a:prstGeom>
          <a:solidFill>
            <a:srgbClr val="EE4C5A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5" name="도형 128"/>
          <p:cNvSpPr>
            <a:spLocks/>
          </p:cNvSpPr>
          <p:nvPr/>
        </p:nvSpPr>
        <p:spPr>
          <a:xfrm>
            <a:off x="4051300" y="157734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129"/>
          <p:cNvSpPr>
            <a:spLocks/>
          </p:cNvSpPr>
          <p:nvPr/>
        </p:nvSpPr>
        <p:spPr>
          <a:xfrm>
            <a:off x="3797300" y="639318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4" name="텍스트 상자 127"/>
          <p:cNvSpPr txBox="1">
            <a:spLocks/>
          </p:cNvSpPr>
          <p:nvPr/>
        </p:nvSpPr>
        <p:spPr>
          <a:xfrm>
            <a:off x="6624955" y="1482090"/>
            <a:ext cx="30670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8" name="텍스트 상자 39"/>
          <p:cNvSpPr txBox="1">
            <a:spLocks/>
          </p:cNvSpPr>
          <p:nvPr/>
        </p:nvSpPr>
        <p:spPr>
          <a:xfrm>
            <a:off x="7552055" y="1212215"/>
            <a:ext cx="319405" cy="3651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9" name="도형 40"/>
          <p:cNvSpPr>
            <a:spLocks/>
          </p:cNvSpPr>
          <p:nvPr/>
        </p:nvSpPr>
        <p:spPr>
          <a:xfrm>
            <a:off x="6400800" y="1205865"/>
            <a:ext cx="3848735" cy="21570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 연극정보 상세보기가 가능하다.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연극 등록때 받은 연극에 대한 모든 정보가 보여진다.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상세보기가 끝난 후 목록으로 돌아가기 버튼 클릭시 승인 목록으로 돌아간다.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0" name="도형 41"/>
          <p:cNvSpPr>
            <a:spLocks/>
          </p:cNvSpPr>
          <p:nvPr/>
        </p:nvSpPr>
        <p:spPr>
          <a:xfrm>
            <a:off x="7113905" y="947420"/>
            <a:ext cx="2439035" cy="61912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연극 상세보기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pic>
        <p:nvPicPr>
          <p:cNvPr id="1006" name="그림 87" descr="C:/Users/java2/AppData/Roaming/PolarisOffice/ETemp/10284_19370192/image4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3" r="9655"/>
          <a:stretch>
            <a:fillRect/>
          </a:stretch>
        </p:blipFill>
        <p:spPr>
          <a:xfrm>
            <a:off x="1085850" y="1849755"/>
            <a:ext cx="4267835" cy="1246505"/>
          </a:xfrm>
          <a:prstGeom prst="rect">
            <a:avLst/>
          </a:prstGeom>
          <a:noFill/>
        </p:spPr>
      </p:pic>
      <p:sp>
        <p:nvSpPr>
          <p:cNvPr id="1007" name="도형 88"/>
          <p:cNvSpPr>
            <a:spLocks/>
          </p:cNvSpPr>
          <p:nvPr/>
        </p:nvSpPr>
        <p:spPr>
          <a:xfrm>
            <a:off x="2087880" y="188658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8" name="도형 89"/>
          <p:cNvSpPr>
            <a:spLocks/>
          </p:cNvSpPr>
          <p:nvPr/>
        </p:nvSpPr>
        <p:spPr>
          <a:xfrm>
            <a:off x="2265680" y="2288540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101"/>
          <p:cNvSpPr>
            <a:spLocks/>
          </p:cNvSpPr>
          <p:nvPr/>
        </p:nvSpPr>
        <p:spPr>
          <a:xfrm>
            <a:off x="4136390" y="205041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102"/>
          <p:cNvSpPr>
            <a:spLocks/>
          </p:cNvSpPr>
          <p:nvPr/>
        </p:nvSpPr>
        <p:spPr>
          <a:xfrm>
            <a:off x="2713990" y="271335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19" name="그림 116" descr="C:/Users/java2/AppData/Roaming/PolarisOffice/ETemp/10284_19370192/image4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674"/>
          <a:stretch>
            <a:fillRect/>
          </a:stretch>
        </p:blipFill>
        <p:spPr>
          <a:xfrm>
            <a:off x="934720" y="3100070"/>
            <a:ext cx="5228590" cy="3175635"/>
          </a:xfrm>
          <a:prstGeom prst="rect">
            <a:avLst/>
          </a:prstGeom>
          <a:noFill/>
        </p:spPr>
      </p:pic>
      <p:pic>
        <p:nvPicPr>
          <p:cNvPr id="1020" name="그림 117" descr="C:/Users/java2/AppData/Roaming/PolarisOffice/ETemp/10284_19370192/image4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395" y="5519420"/>
            <a:ext cx="4766945" cy="1376045"/>
          </a:xfrm>
          <a:prstGeom prst="rect">
            <a:avLst/>
          </a:prstGeom>
          <a:noFill/>
        </p:spPr>
      </p:pic>
      <p:sp>
        <p:nvSpPr>
          <p:cNvPr id="1021" name="도형 120"/>
          <p:cNvSpPr>
            <a:spLocks/>
          </p:cNvSpPr>
          <p:nvPr/>
        </p:nvSpPr>
        <p:spPr>
          <a:xfrm>
            <a:off x="5674360" y="6434455"/>
            <a:ext cx="1776730" cy="148590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0" name="도형 20"/>
          <p:cNvSpPr>
            <a:spLocks/>
          </p:cNvSpPr>
          <p:nvPr/>
        </p:nvSpPr>
        <p:spPr>
          <a:xfrm>
            <a:off x="4787265" y="2049145"/>
            <a:ext cx="352425" cy="2393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1" name="텍스트 상자 42"/>
          <p:cNvSpPr txBox="1">
            <a:spLocks/>
          </p:cNvSpPr>
          <p:nvPr/>
        </p:nvSpPr>
        <p:spPr>
          <a:xfrm>
            <a:off x="487045" y="1013460"/>
            <a:ext cx="451421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수정 승인</a:t>
            </a:r>
          </a:p>
        </p:txBody>
      </p:sp>
      <p:sp>
        <p:nvSpPr>
          <p:cNvPr id="1032" name="텍스트 상자 44"/>
          <p:cNvSpPr txBox="1">
            <a:spLocks/>
          </p:cNvSpPr>
          <p:nvPr/>
        </p:nvSpPr>
        <p:spPr>
          <a:xfrm>
            <a:off x="7120255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33" name="텍스트 상자 45"/>
          <p:cNvSpPr txBox="1">
            <a:spLocks/>
          </p:cNvSpPr>
          <p:nvPr/>
        </p:nvSpPr>
        <p:spPr>
          <a:xfrm>
            <a:off x="8047355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4" name="도형 46"/>
          <p:cNvSpPr>
            <a:spLocks/>
          </p:cNvSpPr>
          <p:nvPr/>
        </p:nvSpPr>
        <p:spPr>
          <a:xfrm>
            <a:off x="6629400" y="1272540"/>
            <a:ext cx="3448685" cy="373824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 수정요청한 연극을 승인할 연극 승인 목록에서 연극 번호 순서대로 볼수 있습니다.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연극 제목의 링크를 클릭하면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해당되는 연극의 상세 정보를 볼 수 있고,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이를 토대로 연극을 정상 등록 처리합니다.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수정승인 여부 [수정요청: 1 정상등록: 0]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정상등록 링크를 클릭할 시 수정 승인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여부 숫자가  1에서 0으로 변경됩니다.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정상 처리된 공연은 수정 목록에서 사라진다.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목록이 없다면 승인 요청한 연극이 없다고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알립니다.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5. 페이징 처리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도형 47"/>
          <p:cNvSpPr>
            <a:spLocks/>
          </p:cNvSpPr>
          <p:nvPr/>
        </p:nvSpPr>
        <p:spPr>
          <a:xfrm>
            <a:off x="7256780" y="1014095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수정 승인 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  <p:sp>
        <p:nvSpPr>
          <p:cNvPr id="1036" name="도형 48"/>
          <p:cNvSpPr>
            <a:spLocks/>
          </p:cNvSpPr>
          <p:nvPr/>
        </p:nvSpPr>
        <p:spPr>
          <a:xfrm>
            <a:off x="1333500" y="6425565"/>
            <a:ext cx="3477260" cy="556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 b="1">
              <a:latin typeface="Calibri" charset="0"/>
              <a:ea typeface="?? ??" charset="0"/>
            </a:endParaRPr>
          </a:p>
        </p:txBody>
      </p:sp>
      <p:sp>
        <p:nvSpPr>
          <p:cNvPr id="1022" name="텍스트 상자 121"/>
          <p:cNvSpPr txBox="1">
            <a:spLocks/>
          </p:cNvSpPr>
          <p:nvPr/>
        </p:nvSpPr>
        <p:spPr>
          <a:xfrm>
            <a:off x="1447800" y="6466840"/>
            <a:ext cx="3207385" cy="4311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수정할 연극 정보를 jsp를 통해 뿌려주면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쿼리 문으로 수정 승인 값을 0으로 update 한다.</a:t>
            </a:r>
            <a:endParaRPr lang="ko-KR" altLang="en-US" sz="11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2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511175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극단 회원 승인 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 descr="C:/Users/java2/AppData/Roaming/PolarisOffice/ETemp/10284_19370192/image5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7315" cy="184785"/>
            </a:xfrm>
            <a:prstGeom prst="rect">
              <a:avLst/>
            </a:prstGeom>
            <a:noFill/>
          </p:spPr>
        </p:pic>
      </p:grpSp>
      <p:pic>
        <p:nvPicPr>
          <p:cNvPr id="1004" name="그림 132" descr="C:/Users/java2/AppData/Roaming/PolarisOffice/ETemp/10284_19370192/image5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756410"/>
            <a:ext cx="6242050" cy="3578860"/>
          </a:xfrm>
          <a:prstGeom prst="rect">
            <a:avLst/>
          </a:prstGeom>
          <a:noFill/>
        </p:spPr>
      </p:pic>
      <p:sp>
        <p:nvSpPr>
          <p:cNvPr id="1011" name="텍스트 상자 139"/>
          <p:cNvSpPr txBox="1">
            <a:spLocks/>
          </p:cNvSpPr>
          <p:nvPr/>
        </p:nvSpPr>
        <p:spPr>
          <a:xfrm>
            <a:off x="4825365" y="5859145"/>
            <a:ext cx="2098040" cy="40132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 회원 권한: ROLE_TMEMBER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임시 극단회원 권한: ROLE_GUEST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4" name="도형 142"/>
          <p:cNvSpPr>
            <a:spLocks/>
          </p:cNvSpPr>
          <p:nvPr/>
        </p:nvSpPr>
        <p:spPr>
          <a:xfrm>
            <a:off x="3241675" y="1635125"/>
            <a:ext cx="25463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144"/>
          <p:cNvSpPr>
            <a:spLocks/>
          </p:cNvSpPr>
          <p:nvPr/>
        </p:nvSpPr>
        <p:spPr>
          <a:xfrm>
            <a:off x="5371465" y="182880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145"/>
          <p:cNvSpPr>
            <a:spLocks/>
          </p:cNvSpPr>
          <p:nvPr/>
        </p:nvSpPr>
        <p:spPr>
          <a:xfrm>
            <a:off x="6153150" y="175196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146"/>
          <p:cNvSpPr>
            <a:spLocks/>
          </p:cNvSpPr>
          <p:nvPr/>
        </p:nvSpPr>
        <p:spPr>
          <a:xfrm>
            <a:off x="4154805" y="229425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9" name="도형 150"/>
          <p:cNvSpPr>
            <a:spLocks/>
          </p:cNvSpPr>
          <p:nvPr/>
        </p:nvSpPr>
        <p:spPr>
          <a:xfrm>
            <a:off x="3335655" y="504126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0" name="그림 151" descr="C:/Users/java2/AppData/Roaming/PolarisOffice/ETemp/10284_19370192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15" y="5474335"/>
            <a:ext cx="3373120" cy="1315720"/>
          </a:xfrm>
          <a:prstGeom prst="rect">
            <a:avLst/>
          </a:prstGeom>
          <a:noFill/>
        </p:spPr>
      </p:pic>
      <p:sp>
        <p:nvSpPr>
          <p:cNvPr id="1022" name="텍스트 상자 49"/>
          <p:cNvSpPr txBox="1">
            <a:spLocks/>
          </p:cNvSpPr>
          <p:nvPr/>
        </p:nvSpPr>
        <p:spPr>
          <a:xfrm>
            <a:off x="10520680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23" name="텍스트 상자 50"/>
          <p:cNvSpPr txBox="1">
            <a:spLocks/>
          </p:cNvSpPr>
          <p:nvPr/>
        </p:nvSpPr>
        <p:spPr>
          <a:xfrm>
            <a:off x="11447780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" name="도형 51"/>
          <p:cNvSpPr>
            <a:spLocks/>
          </p:cNvSpPr>
          <p:nvPr/>
        </p:nvSpPr>
        <p:spPr>
          <a:xfrm>
            <a:off x="7458075" y="1596390"/>
            <a:ext cx="2877185" cy="466217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가입 승인이 필요한 극단 회원의 정보를 극단 가입 승인 여부가 0 인 상태로 테이블 형식으로 뿌려줍니다.     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가입에 필요한 극단회원의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 등록증 파일을 보여줍니다.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또한 필요에 따라 확대가 가능합니다.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승인 링크를 클릭할 시 극단 가입 승인 여부 숫자가 0 에서 1으로 변경되며 가입이 승인됩니다.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관리자가 극단 가입을 승인하면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 극단회원은 정상적인 극단 회원의 권한을 갖게 됩니다.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(극단 회원 가입 승인)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계약 만료 링크를 클릭할 시 극단 가입 승인 여부 숫자가 0 에서 2 로 변경되며 다시 임시 극단회원의 권한으로 변경됩니다.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5. 페이징 처리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5" name="도형 52"/>
          <p:cNvSpPr>
            <a:spLocks/>
          </p:cNvSpPr>
          <p:nvPr/>
        </p:nvSpPr>
        <p:spPr>
          <a:xfrm>
            <a:off x="7790180" y="1347470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극단 회원 승인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그림 1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2096770"/>
            <a:ext cx="5948680" cy="2930525"/>
          </a:xfrm>
          <a:prstGeom prst="rect">
            <a:avLst/>
          </a:prstGeom>
          <a:noFill/>
        </p:spPr>
      </p:pic>
      <p:sp>
        <p:nvSpPr>
          <p:cNvPr id="1012" name="도형 160"/>
          <p:cNvSpPr>
            <a:spLocks/>
          </p:cNvSpPr>
          <p:nvPr/>
        </p:nvSpPr>
        <p:spPr>
          <a:xfrm>
            <a:off x="5680710" y="2632710"/>
            <a:ext cx="1177925" cy="214630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4" name="텍스트 상자 99"/>
          <p:cNvSpPr txBox="1">
            <a:spLocks/>
          </p:cNvSpPr>
          <p:nvPr/>
        </p:nvSpPr>
        <p:spPr>
          <a:xfrm>
            <a:off x="487045" y="1013460"/>
            <a:ext cx="601154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극단 회원 승인 소스 </a:t>
            </a:r>
          </a:p>
        </p:txBody>
      </p:sp>
      <p:pic>
        <p:nvPicPr>
          <p:cNvPr id="1007" name="그림 1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2"/>
          <a:stretch>
            <a:fillRect/>
          </a:stretch>
        </p:blipFill>
        <p:spPr>
          <a:xfrm>
            <a:off x="6858000" y="1517650"/>
            <a:ext cx="3608705" cy="1848485"/>
          </a:xfrm>
          <a:prstGeom prst="rect">
            <a:avLst/>
          </a:prstGeom>
          <a:noFill/>
        </p:spPr>
      </p:pic>
      <p:pic>
        <p:nvPicPr>
          <p:cNvPr id="1008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9"/>
          <a:stretch>
            <a:fillRect/>
          </a:stretch>
        </p:blipFill>
        <p:spPr>
          <a:xfrm>
            <a:off x="6827520" y="3651250"/>
            <a:ext cx="3639820" cy="1831340"/>
          </a:xfrm>
          <a:prstGeom prst="rect">
            <a:avLst/>
          </a:prstGeom>
          <a:noFill/>
        </p:spPr>
      </p:pic>
      <p:sp>
        <p:nvSpPr>
          <p:cNvPr id="1009" name="도형 156"/>
          <p:cNvSpPr>
            <a:spLocks/>
          </p:cNvSpPr>
          <p:nvPr/>
        </p:nvSpPr>
        <p:spPr>
          <a:xfrm>
            <a:off x="6146800" y="25819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3" name="도형 164"/>
          <p:cNvSpPr>
            <a:spLocks/>
          </p:cNvSpPr>
          <p:nvPr/>
        </p:nvSpPr>
        <p:spPr>
          <a:xfrm>
            <a:off x="5680709" y="4398010"/>
            <a:ext cx="1124585" cy="214630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0" name="도형 157"/>
          <p:cNvSpPr>
            <a:spLocks/>
          </p:cNvSpPr>
          <p:nvPr/>
        </p:nvSpPr>
        <p:spPr>
          <a:xfrm>
            <a:off x="6006465" y="43472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텍스트 상자 57"/>
          <p:cNvSpPr txBox="1">
            <a:spLocks/>
          </p:cNvSpPr>
          <p:nvPr/>
        </p:nvSpPr>
        <p:spPr>
          <a:xfrm>
            <a:off x="10520680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7" name="텍스트 상자 58"/>
          <p:cNvSpPr txBox="1">
            <a:spLocks/>
          </p:cNvSpPr>
          <p:nvPr/>
        </p:nvSpPr>
        <p:spPr>
          <a:xfrm>
            <a:off x="11447780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59"/>
          <p:cNvSpPr>
            <a:spLocks/>
          </p:cNvSpPr>
          <p:nvPr/>
        </p:nvSpPr>
        <p:spPr>
          <a:xfrm>
            <a:off x="486410" y="5324475"/>
            <a:ext cx="5977890" cy="147701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원 가입이 승인됨에 따라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권한과 가입 승인여부가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달라진다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원 계약만료 처리에 따라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권한과 가입 승인 여부가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 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달라진다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3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776287" y="1952625"/>
            <a:ext cx="9071582" cy="4724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평행 사변형 11"/>
          <p:cNvSpPr/>
          <p:nvPr/>
        </p:nvSpPr>
        <p:spPr>
          <a:xfrm>
            <a:off x="1538287" y="17240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등록한 연극  수정 페이지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33487" y="2790826"/>
            <a:ext cx="8229600" cy="3200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연극 정보 수정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소요 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기획사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캐스팅 데이터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줄거리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좌석 개수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티켓 가격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텍스트로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시작일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종료일 달력에서 선택하여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극장 주소를 </a:t>
            </a:r>
            <a:r>
              <a:rPr lang="en-US" altLang="ko-KR" dirty="0" err="1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 open API</a:t>
            </a:r>
            <a:r>
              <a:rPr lang="ko-KR" altLang="en-US" dirty="0">
                <a:solidFill>
                  <a:schemeClr val="tx1"/>
                </a:solidFill>
              </a:rPr>
              <a:t>에서 주소 선택하여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관람 등급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장르 정보</a:t>
            </a:r>
            <a:r>
              <a:rPr lang="en-US" altLang="ko-KR" dirty="0">
                <a:solidFill>
                  <a:schemeClr val="tx1"/>
                </a:solidFill>
              </a:rPr>
              <a:t>, 1/2</a:t>
            </a:r>
            <a:r>
              <a:rPr lang="ko-KR" altLang="en-US" dirty="0" err="1">
                <a:solidFill>
                  <a:schemeClr val="tx1"/>
                </a:solidFill>
              </a:rPr>
              <a:t>회차</a:t>
            </a:r>
            <a:r>
              <a:rPr lang="ko-KR" altLang="en-US" dirty="0">
                <a:solidFill>
                  <a:schemeClr val="tx1"/>
                </a:solidFill>
              </a:rPr>
              <a:t> 상연 시작 시각을 콤보박스에서 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선택하여 수정 </a:t>
            </a:r>
            <a:r>
              <a:rPr lang="ko-KR" altLang="en-US" dirty="0">
                <a:solidFill>
                  <a:schemeClr val="tx1"/>
                </a:solidFill>
              </a:rPr>
              <a:t>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수정하기누르면 임시 등록 안내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임시 수정된 연극은 관리자 승인 후 정상 등록 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17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508000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일반 회원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pic>
        <p:nvPicPr>
          <p:cNvPr id="1003" name="그림 170" descr="C:/Users/java2/AppData/Roaming/PolarisOffice/ETemp/10284_19370192/image5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70" y="1541145"/>
            <a:ext cx="5062855" cy="302069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004" name="그림 17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5046345"/>
            <a:ext cx="4785360" cy="1724660"/>
          </a:xfrm>
          <a:prstGeom prst="rect">
            <a:avLst/>
          </a:prstGeom>
          <a:noFill/>
        </p:spPr>
      </p:pic>
      <p:sp>
        <p:nvSpPr>
          <p:cNvPr id="1005" name="도형 172"/>
          <p:cNvSpPr>
            <a:spLocks/>
          </p:cNvSpPr>
          <p:nvPr/>
        </p:nvSpPr>
        <p:spPr>
          <a:xfrm>
            <a:off x="2241550" y="16294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173"/>
          <p:cNvSpPr>
            <a:spLocks/>
          </p:cNvSpPr>
          <p:nvPr/>
        </p:nvSpPr>
        <p:spPr>
          <a:xfrm>
            <a:off x="2525395" y="4326255"/>
            <a:ext cx="290195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07" name="그림 17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0" y="1487805"/>
            <a:ext cx="4286885" cy="2915285"/>
          </a:xfrm>
          <a:prstGeom prst="rect">
            <a:avLst/>
          </a:prstGeom>
          <a:noFill/>
        </p:spPr>
      </p:pic>
      <p:sp>
        <p:nvSpPr>
          <p:cNvPr id="1010" name="도형 64"/>
          <p:cNvSpPr>
            <a:spLocks/>
          </p:cNvSpPr>
          <p:nvPr/>
        </p:nvSpPr>
        <p:spPr>
          <a:xfrm>
            <a:off x="5850891" y="5000625"/>
            <a:ext cx="4271644" cy="125793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한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회원번호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아이디, 이름,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가입일을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회원번호순으로 정렬하여 보여준다.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페이징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처리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950912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게시판 관리 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–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공지사항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/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극단 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FAQ/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일반회원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FAQ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 목록 </a:t>
            </a:r>
            <a:r>
              <a:rPr lang="ko-KR" altLang="en-US" sz="2500" dirty="0" err="1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페이징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1410" cy="2476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ea typeface="?? ??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3" name="Rect 0"/>
          <p:cNvSpPr>
            <a:spLocks/>
          </p:cNvSpPr>
          <p:nvPr/>
        </p:nvSpPr>
        <p:spPr>
          <a:xfrm>
            <a:off x="1088390" y="2453640"/>
            <a:ext cx="289560" cy="289560"/>
          </a:xfrm>
          <a:prstGeom prst="ellipse">
            <a:avLst/>
          </a:prstGeom>
          <a:solidFill>
            <a:srgbClr val="EB0000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04" name="그림 207" descr="C:/Users/java2/AppData/Roaming/PolarisOffice/ETemp/10284_19370192/image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96"/>
          <a:stretch>
            <a:fillRect/>
          </a:stretch>
        </p:blipFill>
        <p:spPr>
          <a:xfrm>
            <a:off x="539750" y="2211705"/>
            <a:ext cx="5823585" cy="3728085"/>
          </a:xfrm>
          <a:prstGeom prst="rect">
            <a:avLst/>
          </a:prstGeom>
          <a:noFill/>
        </p:spPr>
      </p:pic>
      <p:sp>
        <p:nvSpPr>
          <p:cNvPr id="1005" name="도형 208"/>
          <p:cNvSpPr>
            <a:spLocks/>
          </p:cNvSpPr>
          <p:nvPr/>
        </p:nvSpPr>
        <p:spPr>
          <a:xfrm>
            <a:off x="911225" y="2976880"/>
            <a:ext cx="251460" cy="3081020"/>
          </a:xfrm>
          <a:prstGeom prst="frame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08" name="도형 213"/>
          <p:cNvSpPr>
            <a:spLocks/>
          </p:cNvSpPr>
          <p:nvPr/>
        </p:nvSpPr>
        <p:spPr>
          <a:xfrm>
            <a:off x="882015" y="2735580"/>
            <a:ext cx="290830" cy="29083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9" name="도형 214"/>
          <p:cNvSpPr>
            <a:spLocks/>
          </p:cNvSpPr>
          <p:nvPr/>
        </p:nvSpPr>
        <p:spPr>
          <a:xfrm>
            <a:off x="554355" y="218122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0" name="도형 215"/>
          <p:cNvSpPr>
            <a:spLocks/>
          </p:cNvSpPr>
          <p:nvPr/>
        </p:nvSpPr>
        <p:spPr>
          <a:xfrm>
            <a:off x="1378585" y="3884930"/>
            <a:ext cx="3137535" cy="234950"/>
          </a:xfrm>
          <a:prstGeom prst="frame">
            <a:avLst>
              <a:gd name="adj1" fmla="val 3058"/>
            </a:avLst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07" name="도형 212"/>
          <p:cNvSpPr>
            <a:spLocks/>
          </p:cNvSpPr>
          <p:nvPr/>
        </p:nvSpPr>
        <p:spPr>
          <a:xfrm>
            <a:off x="4185285" y="3820160"/>
            <a:ext cx="355600" cy="30734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java2/AppData/Roaming/PolarisOffice/ETemp/10284_19370192/image6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385" y="6143625"/>
            <a:ext cx="2767330" cy="199390"/>
          </a:xfrm>
          <a:prstGeom prst="rect">
            <a:avLst/>
          </a:prstGeom>
          <a:noFill/>
        </p:spPr>
      </p:pic>
      <p:sp>
        <p:nvSpPr>
          <p:cNvPr id="1006" name="도형 211"/>
          <p:cNvSpPr>
            <a:spLocks/>
          </p:cNvSpPr>
          <p:nvPr/>
        </p:nvSpPr>
        <p:spPr>
          <a:xfrm>
            <a:off x="2906395" y="6136640"/>
            <a:ext cx="1196340" cy="203200"/>
          </a:xfrm>
          <a:prstGeom prst="frame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2" name="도형 219"/>
          <p:cNvSpPr>
            <a:spLocks/>
          </p:cNvSpPr>
          <p:nvPr/>
        </p:nvSpPr>
        <p:spPr>
          <a:xfrm>
            <a:off x="2636520" y="6054090"/>
            <a:ext cx="355600" cy="30734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3" name="텍스트 상자 69"/>
          <p:cNvSpPr txBox="1">
            <a:spLocks/>
          </p:cNvSpPr>
          <p:nvPr/>
        </p:nvSpPr>
        <p:spPr>
          <a:xfrm>
            <a:off x="7339330" y="275399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4" name="텍스트 상자 70"/>
          <p:cNvSpPr txBox="1">
            <a:spLocks/>
          </p:cNvSpPr>
          <p:nvPr/>
        </p:nvSpPr>
        <p:spPr>
          <a:xfrm>
            <a:off x="8266430" y="248412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5" name="도형 71"/>
          <p:cNvSpPr>
            <a:spLocks/>
          </p:cNvSpPr>
          <p:nvPr/>
        </p:nvSpPr>
        <p:spPr>
          <a:xfrm>
            <a:off x="6848475" y="2477770"/>
            <a:ext cx="3201035" cy="3604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공지사항에 등록된 글 목록이 글 번호 순으로 뿌려진다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글쓰기 버튼 클릭시 글을 작성할수 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글 제목을 클릭할 시 글 상세 보기를 </a:t>
            </a: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할 수 있고 글 상세보기에서 글 수정과 </a:t>
            </a: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삭제가 가능하다</a:t>
            </a:r>
            <a:r>
              <a:rPr lang="en-US" alt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 typeface="+mj-lt"/>
              <a:buAutoNum type="arabicPeriod" startAt="3"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 typeface="+mj-lt"/>
              <a:buAutoNum type="arabicPeriod" startAt="3"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페이징 처리</a:t>
            </a: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72"/>
          <p:cNvSpPr>
            <a:spLocks/>
          </p:cNvSpPr>
          <p:nvPr/>
        </p:nvSpPr>
        <p:spPr>
          <a:xfrm>
            <a:off x="7342505" y="2219325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게시판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5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후기</a:t>
            </a:r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 </a:t>
            </a:r>
            <a:r>
              <a:rPr lang="en-US" altLang="ko-KR" sz="3500" dirty="0" err="1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QnA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47822"/>
            <a:ext cx="9071582" cy="19102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62088" y="2638425"/>
            <a:ext cx="4419600" cy="808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내 정보 보기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내 정보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내 정보 수정하기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2514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극단 내 정보 </a:t>
            </a:r>
            <a:r>
              <a:rPr lang="ko-KR" altLang="en-US" b="1" dirty="0" smtClean="0">
                <a:solidFill>
                  <a:schemeClr val="bg1"/>
                </a:solidFill>
              </a:rPr>
              <a:t>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0630" y="4314825"/>
            <a:ext cx="9071582" cy="228884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462088" y="4772025"/>
            <a:ext cx="69342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정산 페이지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정산 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정산 일자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지급일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금액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번호 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지급일은 연극 종료일이 지난 후 내달 </a:t>
            </a:r>
            <a:r>
              <a:rPr lang="en-US" altLang="ko-KR" dirty="0" smtClean="0">
                <a:solidFill>
                  <a:schemeClr val="tx1"/>
                </a:solidFill>
              </a:rPr>
              <a:t>20</a:t>
            </a:r>
            <a:r>
              <a:rPr lang="ko-KR" altLang="en-US" dirty="0" smtClean="0">
                <a:solidFill>
                  <a:schemeClr val="tx1"/>
                </a:solidFill>
              </a:rPr>
              <a:t>일 일괄 적용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정산 목록은 정산 번호 내림차순 정렬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253287" y="4086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정산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26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760630" y="1724025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/>
          <p:cNvSpPr/>
          <p:nvPr/>
        </p:nvSpPr>
        <p:spPr>
          <a:xfrm>
            <a:off x="1538287" y="1419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고객센터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60630" y="4433998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평행 사변형 28"/>
          <p:cNvSpPr/>
          <p:nvPr/>
        </p:nvSpPr>
        <p:spPr>
          <a:xfrm>
            <a:off x="7253287" y="4186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회사 정보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462088" y="2181225"/>
            <a:ext cx="51816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/>
                </a:solidFill>
              </a:rPr>
              <a:t>공지사항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읽기만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자주 묻는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>
                <a:solidFill>
                  <a:schemeClr val="tx1"/>
                </a:solidFill>
              </a:rPr>
              <a:t>게시글</a:t>
            </a:r>
            <a:r>
              <a:rPr lang="ko-KR" altLang="en-US" dirty="0">
                <a:solidFill>
                  <a:schemeClr val="tx1"/>
                </a:solidFill>
              </a:rPr>
              <a:t> 읽기만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62088" y="4848225"/>
            <a:ext cx="70866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회사 소개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이용 약관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이용 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일반 회원 이용 약관 모두 열람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개인 정보 취급 방침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30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/>
          <p:nvPr/>
        </p:nvSpPr>
        <p:spPr>
          <a:xfrm>
            <a:off x="760729" y="2233110"/>
            <a:ext cx="9072246" cy="375811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9" name="평행 사변형 8"/>
          <p:cNvSpPr/>
          <p:nvPr/>
        </p:nvSpPr>
        <p:spPr>
          <a:xfrm>
            <a:off x="1538287" y="1952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관리자 요구사항</a:t>
            </a:r>
            <a:endParaRPr lang="en-US" b="1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1462087" y="2638425"/>
            <a:ext cx="7086600" cy="3279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상단 메뉴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로그아웃</a:t>
            </a:r>
            <a:endParaRPr lang="ko-KR" altLang="en-US" b="1" dirty="0">
              <a:solidFill>
                <a:srgbClr val="EB0000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000"/>
            </a:pPr>
            <a:endParaRPr lang="ko-KR" altLang="en-US" sz="1200" dirty="0">
              <a:solidFill>
                <a:srgbClr val="EB0000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메인 메뉴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가맹관리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회원관리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공연관리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게시판관리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000"/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콘텐츠 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공지사항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일반회원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FAQ/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39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4" y="1334746"/>
            <a:ext cx="10266313" cy="1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/>
          <p:nvPr/>
        </p:nvSpPr>
        <p:spPr>
          <a:xfrm>
            <a:off x="760627" y="2293378"/>
            <a:ext cx="9071734" cy="194524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2"/>
          <p:cNvSpPr/>
          <p:nvPr/>
        </p:nvSpPr>
        <p:spPr>
          <a:xfrm>
            <a:off x="760627" y="4772025"/>
            <a:ext cx="9071734" cy="193107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1206254" y="5228570"/>
            <a:ext cx="6934174" cy="95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just">
              <a:lnSpc>
                <a:spcPct val="115000"/>
              </a:lnSpc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6567486" y="1579384"/>
            <a:ext cx="3211429" cy="4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ko" altLang="en-US" sz="2340" b="1">
                <a:solidFill>
                  <a:srgbClr val="5B554F"/>
                </a:solidFill>
              </a:rPr>
              <a:t>관리자</a:t>
            </a:r>
            <a:r>
              <a:rPr lang="ko" altLang="en-US" sz="2340" b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요구사항</a:t>
            </a:r>
            <a:endParaRPr sz="1638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1538287" y="1976682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극단 회원 목록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6948487" y="4467225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일반 회원 목록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98659" y="2614199"/>
            <a:ext cx="8316828" cy="1548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 목록에서  총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극단회원의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정보 확인가능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사업자 등록증 파일 등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)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 목록은 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순으로 정렬</a:t>
            </a:r>
            <a:endParaRPr lang="ko-KR" altLang="en-US" b="1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요청시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관리자는 극단 가입 정보 확인 후 가입 승인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계약만료 처리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가능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9687" y="5229225"/>
            <a:ext cx="8077200" cy="1337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 회원의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아이디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회원이름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가입일  확인 가능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 회원 목록은 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순으로 정렬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회원의 정보는 관리자 창에서 수정 불가</a:t>
            </a:r>
            <a:endParaRPr lang="ko-KR" altLang="en-US" dirty="0">
              <a:latin typeface="+mn-ea"/>
              <a:cs typeface="Calibri"/>
              <a:sym typeface="Calibri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3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/>
          <p:nvPr/>
        </p:nvSpPr>
        <p:spPr>
          <a:xfrm>
            <a:off x="775963" y="971551"/>
            <a:ext cx="9071734" cy="296227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49;p43"/>
          <p:cNvSpPr/>
          <p:nvPr/>
        </p:nvSpPr>
        <p:spPr>
          <a:xfrm>
            <a:off x="772353" y="4387674"/>
            <a:ext cx="9071734" cy="274655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51;p43"/>
          <p:cNvSpPr/>
          <p:nvPr/>
        </p:nvSpPr>
        <p:spPr>
          <a:xfrm>
            <a:off x="1081087" y="4691244"/>
            <a:ext cx="8967806" cy="229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112" rIns="85190" bIns="42112" anchor="ctr" anchorCtr="0">
            <a:noAutofit/>
          </a:bodyPr>
          <a:lstStyle/>
          <a:p>
            <a:pPr lvl="0"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수정 승인 페이지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극단이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수정신청시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표시 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극단회원번호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극장명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	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수정승인여부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정상등록버튼 표시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</a:rPr>
              <a:t>연극번호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큰순서로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정렬</a:t>
            </a:r>
          </a:p>
          <a:p>
            <a:pPr lvl="0"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</a:rPr>
              <a:t>연극명에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있는 링크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공연 상세정보 페이지로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이동</a:t>
            </a:r>
            <a:endParaRPr lang="en-US" altLang="ko-KR" dirty="0" smtClean="0">
              <a:solidFill>
                <a:schemeClr val="dk1"/>
              </a:solidFill>
              <a:latin typeface="+mn-ea"/>
            </a:endParaRPr>
          </a:p>
          <a:p>
            <a:pPr lvl="0"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정상등록버튼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수정요청이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승인되며 연극 수정 승인목록에서 제거</a:t>
            </a:r>
          </a:p>
        </p:txBody>
      </p:sp>
      <p:sp>
        <p:nvSpPr>
          <p:cNvPr id="11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4" name="평행 사변형 13"/>
          <p:cNvSpPr/>
          <p:nvPr/>
        </p:nvSpPr>
        <p:spPr>
          <a:xfrm>
            <a:off x="6948487" y="4086225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연극 수정 승인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538287" y="681282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등록 승인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1087" y="1309632"/>
            <a:ext cx="8763000" cy="2624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등록 승인 페이지</a:t>
            </a:r>
          </a:p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극단이 연극임시등록시 표시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극단회원번호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극장명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</a:rPr>
              <a:t>	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등록승인여부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승인버튼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반려버튼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표시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큰순서로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정렬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공연 등록 승인 기준에 부합할 시 공연 등록을 반려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연극명에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있는 링크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공연 상세정보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1022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336561"/>
            <a:ext cx="24899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목차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개요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899306" y="2333625"/>
            <a:ext cx="4929836" cy="309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01.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개발 목적 및 요구사항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02.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역할 분담 및 일정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03.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개발 환경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04. Use-case Diagram</a:t>
            </a:r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05. DB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구조</a:t>
            </a:r>
            <a:endParaRPr lang="en-US" altLang="ko-KR" sz="1400" b="1" dirty="0"/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06.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프로그램 구조</a:t>
            </a:r>
            <a:endParaRPr lang="en-US" altLang="ko-KR" sz="1400" b="1" dirty="0"/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07. UI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및 기능</a:t>
            </a:r>
            <a:endParaRPr lang="en-US" altLang="ko-KR" sz="1400" b="1" dirty="0"/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08.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후기 및 </a:t>
            </a:r>
            <a:r>
              <a:rPr lang="en-US" altLang="ko-KR" sz="1300" b="1" kern="0" spc="-100" dirty="0" err="1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QnA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559722" y="4014911"/>
            <a:ext cx="3994003" cy="55704"/>
            <a:chOff x="1559722" y="4014911"/>
            <a:chExt cx="3994003" cy="557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559722" y="4014911"/>
              <a:ext cx="3994003" cy="55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010821" y="2333625"/>
            <a:ext cx="609963" cy="4339626"/>
            <a:chOff x="3010821" y="2411712"/>
            <a:chExt cx="609963" cy="4339626"/>
          </a:xfrm>
        </p:grpSpPr>
        <p:sp>
          <p:nvSpPr>
            <p:cNvPr id="9" name="Object 9"/>
            <p:cNvSpPr txBox="1"/>
            <p:nvPr/>
          </p:nvSpPr>
          <p:spPr>
            <a:xfrm>
              <a:off x="3010821" y="2411712"/>
              <a:ext cx="609963" cy="28175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  <a:endParaRPr lang="en-US" dirty="0"/>
            </a:p>
          </p:txBody>
        </p:sp>
        <p:sp>
          <p:nvSpPr>
            <p:cNvPr id="12" name="Object 9"/>
            <p:cNvSpPr txBox="1"/>
            <p:nvPr/>
          </p:nvSpPr>
          <p:spPr>
            <a:xfrm>
              <a:off x="3010821" y="3933825"/>
              <a:ext cx="609963" cy="28175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51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/>
          <p:nvPr/>
        </p:nvSpPr>
        <p:spPr>
          <a:xfrm>
            <a:off x="772353" y="1096291"/>
            <a:ext cx="9071734" cy="250464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49;p43"/>
          <p:cNvSpPr/>
          <p:nvPr/>
        </p:nvSpPr>
        <p:spPr>
          <a:xfrm>
            <a:off x="772353" y="4238625"/>
            <a:ext cx="9071734" cy="249054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6" name="평행 사변형 15"/>
          <p:cNvSpPr/>
          <p:nvPr/>
        </p:nvSpPr>
        <p:spPr>
          <a:xfrm>
            <a:off x="1538287" y="809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정산 내역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7253287" y="39578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정산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28687" y="1724025"/>
            <a:ext cx="87630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정산 내역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극단명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정산확인버튼 표시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정상등록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상연기간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종료된 연극만 표시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연극종료일자순 정렬 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정산확인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정산완료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+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 연극 정산 내역 페이지로 이동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8687" y="48482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 연극 정산 내역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지급일자는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기점 내달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20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지급일자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총정산액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극단정산액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사이트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정산액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표시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 목록으로 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정산 내역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01904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4" y="1334746"/>
            <a:ext cx="10266313" cy="1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 txBox="1"/>
          <p:nvPr/>
        </p:nvSpPr>
        <p:spPr>
          <a:xfrm>
            <a:off x="5191646" y="6192323"/>
            <a:ext cx="4929970" cy="230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en-US" altLang="ko" sz="936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6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5"/>
          <p:cNvSpPr/>
          <p:nvPr/>
        </p:nvSpPr>
        <p:spPr>
          <a:xfrm>
            <a:off x="760627" y="2586542"/>
            <a:ext cx="9071734" cy="32689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6567486" y="1579384"/>
            <a:ext cx="3211429" cy="4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ko" altLang="en-US" sz="2340" b="1">
                <a:solidFill>
                  <a:srgbClr val="5B554F"/>
                </a:solidFill>
              </a:rPr>
              <a:t>관리자</a:t>
            </a:r>
            <a:r>
              <a:rPr lang="ko" altLang="en-US" sz="2340" b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요구사항</a:t>
            </a:r>
            <a:endParaRPr sz="1638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1538287" y="2281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28687" y="34766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목록</a:t>
            </a: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ㄱ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ㄴ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예정작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ㄷ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지난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시작 날짜와 종료 날짜 기준 갤러리 나열</a:t>
            </a:r>
          </a:p>
        </p:txBody>
      </p:sp>
    </p:spTree>
    <p:extLst>
      <p:ext uri="{BB962C8B-B14F-4D97-AF65-F5344CB8AC3E}">
        <p14:creationId xmlns:p14="http://schemas.microsoft.com/office/powerpoint/2010/main" val="1980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/>
          <p:nvPr/>
        </p:nvSpPr>
        <p:spPr>
          <a:xfrm>
            <a:off x="760627" y="1103366"/>
            <a:ext cx="9071734" cy="603085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1538287" y="809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게시판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233487" y="34766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공지사항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 가능 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</a:p>
          <a:p>
            <a:pPr indent="534833">
              <a:lnSpc>
                <a:spcPct val="130000"/>
              </a:lnSpc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극단회원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확인가능 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  <a:endParaRPr lang="ko-KR" altLang="en-US" dirty="0">
              <a:solidFill>
                <a:schemeClr val="dk1"/>
              </a:solidFill>
              <a:latin typeface="+mn-ea"/>
            </a:endParaRPr>
          </a:p>
          <a:p>
            <a:pPr indent="534833">
              <a:lnSpc>
                <a:spcPct val="130000"/>
              </a:lnSpc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일반회원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 가능 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</a:p>
        </p:txBody>
      </p:sp>
    </p:spTree>
    <p:extLst>
      <p:ext uri="{BB962C8B-B14F-4D97-AF65-F5344CB8AC3E}">
        <p14:creationId xmlns:p14="http://schemas.microsoft.com/office/powerpoint/2010/main" val="90894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</a:rPr>
              <a:t>역할분담 및 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  <p:sp>
        <p:nvSpPr>
          <p:cNvPr id="5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68" y="3271816"/>
            <a:ext cx="1588519" cy="1587612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68" y="1288561"/>
            <a:ext cx="1586136" cy="1587612"/>
          </a:xfrm>
          <a:prstGeom prst="ellipse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4238625"/>
            <a:ext cx="1588429" cy="1587612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18" y="5255071"/>
            <a:ext cx="1587612" cy="1587612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2270013"/>
            <a:ext cx="1587612" cy="1587612"/>
          </a:xfrm>
          <a:prstGeom prst="ellipse">
            <a:avLst/>
          </a:prstGeom>
        </p:spPr>
      </p:pic>
      <p:sp>
        <p:nvSpPr>
          <p:cNvPr id="24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15098" y="2716023"/>
            <a:ext cx="1524000" cy="6858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김수빈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15098" y="4689531"/>
            <a:ext cx="1524000" cy="685800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김진선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786687" y="1739467"/>
            <a:ext cx="1524000" cy="685800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유정원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786687" y="3722722"/>
            <a:ext cx="1524000" cy="68580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최종현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786687" y="5705977"/>
            <a:ext cx="1524000" cy="685800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한상현</a:t>
            </a:r>
            <a:endParaRPr lang="ko-KR" altLang="en-US" dirty="0"/>
          </a:p>
        </p:txBody>
      </p:sp>
      <p:sp>
        <p:nvSpPr>
          <p:cNvPr id="34" name="Object 2"/>
          <p:cNvSpPr txBox="1"/>
          <p:nvPr/>
        </p:nvSpPr>
        <p:spPr>
          <a:xfrm>
            <a:off x="765148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마로 사람들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9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9" y="4924425"/>
            <a:ext cx="12183718" cy="1143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11541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공통 일정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9" y="2073168"/>
            <a:ext cx="12181196" cy="29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3" y="4772025"/>
            <a:ext cx="5689293" cy="13148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3" y="2073167"/>
            <a:ext cx="5665248" cy="292745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6116224" y="2073168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평행 사변형 17"/>
          <p:cNvSpPr/>
          <p:nvPr/>
        </p:nvSpPr>
        <p:spPr>
          <a:xfrm>
            <a:off x="7024687" y="18242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공통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67487" y="2309567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기획 </a:t>
            </a:r>
            <a:r>
              <a:rPr lang="en-US" altLang="ko-KR" b="1" dirty="0" smtClean="0">
                <a:solidFill>
                  <a:schemeClr val="tx1"/>
                </a:solidFill>
              </a:rPr>
              <a:t>/ </a:t>
            </a:r>
            <a:r>
              <a:rPr lang="ko-KR" altLang="en-US" b="1" dirty="0" smtClean="0">
                <a:solidFill>
                  <a:schemeClr val="tx1"/>
                </a:solidFill>
              </a:rPr>
              <a:t>개발 준비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회의록 작성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ko-KR" altLang="en-US" b="1" dirty="0" smtClean="0">
                <a:solidFill>
                  <a:schemeClr val="tx1"/>
                </a:solidFill>
              </a:rPr>
              <a:t>기획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개발 준비 단계 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en-US" b="1" dirty="0" smtClean="0">
                <a:solidFill>
                  <a:schemeClr val="tx1"/>
                </a:solidFill>
              </a:rPr>
              <a:t>매일 회의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ko-KR" altLang="en-US" b="1" dirty="0" smtClean="0">
                <a:solidFill>
                  <a:schemeClr val="tx1"/>
                </a:solidFill>
              </a:rPr>
              <a:t>구현 시 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en-US" b="1" dirty="0" smtClean="0">
                <a:solidFill>
                  <a:schemeClr val="tx1"/>
                </a:solidFill>
              </a:rPr>
              <a:t>이슈가 발생하면 회의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5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592200" y="1363275"/>
            <a:ext cx="13544287" cy="5511855"/>
            <a:chOff x="592200" y="1363275"/>
            <a:chExt cx="13544287" cy="5511855"/>
          </a:xfrm>
        </p:grpSpPr>
        <p:sp>
          <p:nvSpPr>
            <p:cNvPr id="28" name="직사각형 27"/>
            <p:cNvSpPr>
              <a:spLocks/>
            </p:cNvSpPr>
            <p:nvPr/>
          </p:nvSpPr>
          <p:spPr>
            <a:xfrm>
              <a:off x="604800" y="5137200"/>
              <a:ext cx="484209" cy="1728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92200" y="1363275"/>
              <a:ext cx="13544287" cy="5511855"/>
              <a:chOff x="351870" y="1399431"/>
              <a:chExt cx="13544287" cy="551185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2" y="1843111"/>
                <a:ext cx="10119875" cy="340920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519" y="5248800"/>
                <a:ext cx="2934764" cy="165240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3" y="1399431"/>
                <a:ext cx="9646146" cy="444523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870" y="1843954"/>
                <a:ext cx="3429176" cy="3429176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1" y="5251043"/>
                <a:ext cx="10119876" cy="1660243"/>
              </a:xfrm>
              <a:prstGeom prst="rect">
                <a:avLst/>
              </a:prstGeom>
            </p:spPr>
          </p:pic>
        </p:grp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7" y="1892837"/>
            <a:ext cx="832544" cy="832069"/>
          </a:xfrm>
          <a:prstGeom prst="ellipse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38" y="5525213"/>
            <a:ext cx="831295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25" y="4073760"/>
            <a:ext cx="832497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778" y="2963793"/>
            <a:ext cx="832069" cy="832069"/>
          </a:xfrm>
          <a:prstGeom prst="ellipse">
            <a:avLst/>
          </a:prstGeom>
        </p:spPr>
      </p:pic>
      <p:sp>
        <p:nvSpPr>
          <p:cNvPr id="17" name="평행 사변형 16"/>
          <p:cNvSpPr/>
          <p:nvPr/>
        </p:nvSpPr>
        <p:spPr>
          <a:xfrm>
            <a:off x="840807" y="1042138"/>
            <a:ext cx="292719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일정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일반 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5625E-6 4.29051E-6 L 0.3458 4.2905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195E-7 -3.36692E-6 L 0.55654 -3.36692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2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039E-6 1.19228E-6 L 0.4059 -0.0029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88" y="-1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3028E-6 -4.39127E-6 L 0.22929 -0.0033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7" y="-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-10329600" y="1353600"/>
            <a:ext cx="18344888" cy="5518800"/>
            <a:chOff x="-10329600" y="1393200"/>
            <a:chExt cx="18344888" cy="5518800"/>
          </a:xfrm>
        </p:grpSpPr>
        <p:grpSp>
          <p:nvGrpSpPr>
            <p:cNvPr id="29" name="그룹 28"/>
            <p:cNvGrpSpPr/>
            <p:nvPr/>
          </p:nvGrpSpPr>
          <p:grpSpPr>
            <a:xfrm>
              <a:off x="-10329600" y="1399431"/>
              <a:ext cx="13544287" cy="5511855"/>
              <a:chOff x="351870" y="1399431"/>
              <a:chExt cx="13544287" cy="5511855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351870" y="1399431"/>
                <a:ext cx="13544287" cy="5511855"/>
                <a:chOff x="351870" y="1399431"/>
                <a:chExt cx="13544287" cy="5511855"/>
              </a:xfrm>
            </p:grpSpPr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2" y="1843111"/>
                  <a:ext cx="10119875" cy="3409200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519" y="5248800"/>
                  <a:ext cx="2934764" cy="16524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3" y="1399431"/>
                  <a:ext cx="9646146" cy="444523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870" y="1843954"/>
                  <a:ext cx="3429176" cy="3429176"/>
                </a:xfrm>
                <a:prstGeom prst="rect">
                  <a:avLst/>
                </a:prstGeom>
              </p:spPr>
            </p:pic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1" y="5251043"/>
                  <a:ext cx="10119876" cy="1660243"/>
                </a:xfrm>
                <a:prstGeom prst="rect">
                  <a:avLst/>
                </a:prstGeom>
              </p:spPr>
            </p:pic>
          </p:grpSp>
          <p:sp>
            <p:nvSpPr>
              <p:cNvPr id="31" name="직사각형 30"/>
              <p:cNvSpPr/>
              <p:nvPr/>
            </p:nvSpPr>
            <p:spPr>
              <a:xfrm>
                <a:off x="385200" y="5184000"/>
                <a:ext cx="439200" cy="17550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000" y="1393200"/>
              <a:ext cx="5270803" cy="46080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226"/>
            <a:stretch/>
          </p:blipFill>
          <p:spPr>
            <a:xfrm>
              <a:off x="3209924" y="5252400"/>
              <a:ext cx="4805364" cy="16596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200"/>
            <a:stretch/>
          </p:blipFill>
          <p:spPr>
            <a:xfrm>
              <a:off x="3214687" y="1846800"/>
              <a:ext cx="4800600" cy="3416476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" y="1892837"/>
            <a:ext cx="832544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5525213"/>
            <a:ext cx="831295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" y="4073760"/>
            <a:ext cx="832497" cy="832069"/>
          </a:xfrm>
          <a:prstGeom prst="ellipse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2963793"/>
            <a:ext cx="832069" cy="8320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4829531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4.29051E-6 L 0.70065 -0.0058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5" y="-2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-3.36692E-6 L 0.70154 -0.0073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3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1.19228E-6 L 0.70139 -0.0029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1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-4.39127E-6 L 0.70154 -0.0033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2498702"/>
            <a:ext cx="9646146" cy="4445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0" y="2943225"/>
            <a:ext cx="3405530" cy="3006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0"/>
          <a:stretch/>
        </p:blipFill>
        <p:spPr>
          <a:xfrm>
            <a:off x="3976688" y="2943225"/>
            <a:ext cx="10127487" cy="30348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87" y="3077873"/>
            <a:ext cx="832544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7" y="4924425"/>
            <a:ext cx="832497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12" y="4044590"/>
            <a:ext cx="832069" cy="832069"/>
          </a:xfrm>
          <a:prstGeom prst="ellipse">
            <a:avLst/>
          </a:prstGeom>
        </p:spPr>
      </p:pic>
      <p:sp>
        <p:nvSpPr>
          <p:cNvPr id="16" name="평행 사변형 15"/>
          <p:cNvSpPr/>
          <p:nvPr/>
        </p:nvSpPr>
        <p:spPr>
          <a:xfrm>
            <a:off x="840807" y="1042138"/>
            <a:ext cx="292719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일정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극단 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5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078E-7 3.28296E-6 L 0.13921 -0.0023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1" y="-1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047E-6 -4.70193E-7 L 0.2713 0.0008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5" y="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144E-6 6.96893E-7 L 0.39567 -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83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83456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개발 목적 및 요구사항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7381" y="3758044"/>
            <a:ext cx="10227321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500" kern="0" spc="-100" dirty="0" smtClean="0">
                <a:solidFill>
                  <a:srgbClr val="FFFFFF"/>
                </a:solidFill>
                <a:latin typeface="NanumSquare" pitchFamily="34" charset="0"/>
              </a:rPr>
              <a:t>대학로 연극을 한눈에 보고 예매할 수 있는 웹 서비스</a:t>
            </a:r>
            <a:endParaRPr lang="en-US" altLang="ko-KR" sz="1500" kern="0" spc="-100" dirty="0" smtClean="0">
              <a:solidFill>
                <a:srgbClr val="FFFFFF"/>
              </a:solidFill>
              <a:latin typeface="NanumSquare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6259" y="2498702"/>
            <a:ext cx="9646146" cy="4445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0"/>
          <a:stretch/>
        </p:blipFill>
        <p:spPr>
          <a:xfrm>
            <a:off x="2908800" y="2494800"/>
            <a:ext cx="2896687" cy="457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2944800"/>
            <a:ext cx="5736455" cy="2988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26" name="모서리가 둥근 직사각형 25"/>
          <p:cNvSpPr/>
          <p:nvPr/>
        </p:nvSpPr>
        <p:spPr>
          <a:xfrm>
            <a:off x="6116224" y="2073168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/>
          <p:cNvSpPr/>
          <p:nvPr/>
        </p:nvSpPr>
        <p:spPr>
          <a:xfrm>
            <a:off x="6719887" y="1824282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일반 </a:t>
            </a:r>
            <a:r>
              <a:rPr lang="en-US" altLang="ko-KR" b="1" dirty="0" smtClean="0">
                <a:solidFill>
                  <a:schemeClr val="bg1"/>
                </a:solidFill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</a:rPr>
              <a:t>극단 회원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67487" y="2309567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이슈 발생 시 담당 파트 </a:t>
            </a:r>
            <a:r>
              <a:rPr lang="ko-KR" altLang="en-US" b="1" dirty="0" err="1" smtClean="0">
                <a:solidFill>
                  <a:schemeClr val="tx1"/>
                </a:solidFill>
              </a:rPr>
              <a:t>팀원끼리</a:t>
            </a:r>
            <a:r>
              <a:rPr lang="ko-KR" altLang="en-US" b="1" dirty="0" smtClean="0">
                <a:solidFill>
                  <a:schemeClr val="tx1"/>
                </a:solidFill>
              </a:rPr>
              <a:t> 임시 회의 후 일정 조정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" y="3106447"/>
            <a:ext cx="832544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" y="4924424"/>
            <a:ext cx="832497" cy="832069"/>
          </a:xfrm>
          <a:prstGeom prst="ellipse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" y="4044588"/>
            <a:ext cx="832069" cy="8320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4444625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4.94542E-6 L 0.49184 0.0033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92" y="1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-4.70193E-7 L 0.49169 0.0008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7" y="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6.96893E-7 L 0.49169 -0.00189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7" y="-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24421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개인 일정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</a:t>
            </a:r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60060" y="2181225"/>
            <a:ext cx="13540588" cy="4269844"/>
            <a:chOff x="560060" y="2498702"/>
            <a:chExt cx="13540588" cy="42698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60" y="2952000"/>
              <a:ext cx="3416476" cy="381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87" y="2498702"/>
              <a:ext cx="9646146" cy="4445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536" y="2943224"/>
              <a:ext cx="10124112" cy="38124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805" y="3781425"/>
            <a:ext cx="479731" cy="9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952" y="3019425"/>
            <a:ext cx="832544" cy="832069"/>
          </a:xfrm>
          <a:prstGeom prst="ellipse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22" y="3863756"/>
            <a:ext cx="832069" cy="832069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15" y="4853789"/>
            <a:ext cx="832307" cy="8323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96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2027E-7 -1.34341E-7 L 0.11947 -0.0035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6" y="-1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7314E-6 -9.9916E-7 L 0.2425 0.0063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5" y="3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67646E-7 -3.36692E-6 L 0.19219 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24421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개인 일정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</a:t>
            </a:r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-10173510" y="2181225"/>
            <a:ext cx="13540588" cy="4269844"/>
            <a:chOff x="560060" y="2498702"/>
            <a:chExt cx="13540588" cy="42698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60" y="2952000"/>
              <a:ext cx="3416476" cy="381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87" y="2498702"/>
              <a:ext cx="9646146" cy="4445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536" y="2943224"/>
              <a:ext cx="10124112" cy="38124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0"/>
          <a:stretch/>
        </p:blipFill>
        <p:spPr>
          <a:xfrm>
            <a:off x="2885991" y="2174400"/>
            <a:ext cx="2919496" cy="460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0"/>
          <a:stretch/>
        </p:blipFill>
        <p:spPr>
          <a:xfrm>
            <a:off x="3367078" y="2631600"/>
            <a:ext cx="2438409" cy="381654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415087" y="2434466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평행 사변형 16"/>
          <p:cNvSpPr/>
          <p:nvPr/>
        </p:nvSpPr>
        <p:spPr>
          <a:xfrm>
            <a:off x="7018750" y="2185580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관리자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66350" y="2670865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이슈 발생 시 임시 회의 후 일정 조정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0" y="3019425"/>
            <a:ext cx="832544" cy="832069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3939956"/>
            <a:ext cx="832069" cy="832069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" y="4853789"/>
            <a:ext cx="832307" cy="8323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969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0929E-6 -1.34341E-7 L 0.49436 -0.0046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11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2535E-6 3.43409E-6 L 0.4954 -0.0054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0" y="-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0929E-6 -3.36692E-6 L 0.49436 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1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개발 환경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54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37" name="모서리가 둥근 직사각형 36"/>
          <p:cNvSpPr/>
          <p:nvPr/>
        </p:nvSpPr>
        <p:spPr>
          <a:xfrm>
            <a:off x="776287" y="1266826"/>
            <a:ext cx="9071582" cy="541019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평행 사변형 37"/>
          <p:cNvSpPr/>
          <p:nvPr/>
        </p:nvSpPr>
        <p:spPr>
          <a:xfrm>
            <a:off x="5729287" y="10382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개발 환경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33487" y="1724025"/>
            <a:ext cx="8305800" cy="472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● 개발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OS : WINDOW 10(11) home, MAC m1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DB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서버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Oracle 18 ex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JDK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버전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jdk-17.0.4.1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WAS : apache-tomcat-9.0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Spring framework-version :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2.5.0.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RELEASE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웹 표준 준수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: HTML5, CSS3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개발 언어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: JAVA, HTML5, CSS3, JQuery, JSP, JavaScript, XML, Ajax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데이터베이스 모델링 툴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ERWin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7.3.0.1666,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StarUML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문서화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dirty="0" err="1" smtClean="0">
                <a:solidFill>
                  <a:schemeClr val="tx1"/>
                </a:solidFill>
                <a:latin typeface="+mn-ea"/>
              </a:rPr>
              <a:t>googledocs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(Spreadsheet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Presentation, Doc)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형상관리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GitHub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개발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Tool : STS Version: 4.17.0.RELEASE, SQL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Developer 2.2.1.234.1810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API :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kakao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주소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api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FFFFFF"/>
                </a:solidFill>
                <a:latin typeface="NanumSquare Bold" pitchFamily="34" charset="0"/>
              </a:rPr>
              <a:t>Use-case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0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일반 회원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3333" r="4167" b="5185"/>
          <a:stretch/>
        </p:blipFill>
        <p:spPr>
          <a:xfrm>
            <a:off x="696305" y="2028824"/>
            <a:ext cx="9300182" cy="47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2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극단 회원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19260" r="38333" b="28889"/>
          <a:stretch/>
        </p:blipFill>
        <p:spPr>
          <a:xfrm>
            <a:off x="696304" y="2028825"/>
            <a:ext cx="921802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4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관리자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11667"/>
          <a:stretch/>
        </p:blipFill>
        <p:spPr>
          <a:xfrm>
            <a:off x="696305" y="1952624"/>
            <a:ext cx="9300182" cy="53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DB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구조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5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961774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466883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487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dirty="0" err="1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1" y="1733215"/>
            <a:ext cx="1972010" cy="1972010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33" y="1733215"/>
            <a:ext cx="1977281" cy="1976152"/>
          </a:xfrm>
          <a:prstGeom prst="ellipse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22" y="1729073"/>
            <a:ext cx="1974315" cy="1976152"/>
          </a:xfrm>
          <a:prstGeom prst="ellipse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04366" y="809625"/>
            <a:ext cx="1524000" cy="6858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14580" y="809625"/>
            <a:ext cx="1524000" cy="685800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09473" y="809625"/>
            <a:ext cx="1524000" cy="68580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 rot="10800000">
            <a:off x="2418358" y="4656231"/>
            <a:ext cx="2191115" cy="762001"/>
            <a:chOff x="2628365" y="4351431"/>
            <a:chExt cx="2191115" cy="762001"/>
          </a:xfrm>
        </p:grpSpPr>
        <p:sp>
          <p:nvSpPr>
            <p:cNvPr id="19" name="직사각형 18"/>
            <p:cNvSpPr/>
            <p:nvPr/>
          </p:nvSpPr>
          <p:spPr>
            <a:xfrm>
              <a:off x="2628366" y="4351432"/>
              <a:ext cx="1757102" cy="76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5400000">
              <a:off x="4221473" y="4515425"/>
              <a:ext cx="762001" cy="434013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2464371" y="4515425"/>
              <a:ext cx="762001" cy="434013"/>
            </a:xfrm>
            <a:prstGeom prst="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 rot="10800000">
            <a:off x="6357478" y="4656232"/>
            <a:ext cx="1757102" cy="76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rot="16200000">
            <a:off x="5759472" y="4820226"/>
            <a:ext cx="762001" cy="4340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6200000">
            <a:off x="7536368" y="4820225"/>
            <a:ext cx="762001" cy="434013"/>
          </a:xfrm>
          <a:prstGeom prst="triangl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266851" y="4775620"/>
            <a:ext cx="122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예매</a:t>
            </a:r>
            <a:endParaRPr lang="ko-KR" alt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8114580" y="4560177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연극 등록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962025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개체관계도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2"/>
          <a:stretch/>
        </p:blipFill>
        <p:spPr>
          <a:xfrm>
            <a:off x="485775" y="1571625"/>
            <a:ext cx="973931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그룹 1014"/>
          <p:cNvGrpSpPr/>
          <p:nvPr/>
        </p:nvGrpSpPr>
        <p:grpSpPr>
          <a:xfrm rot="10800000">
            <a:off x="-61913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309687" y="1495425"/>
            <a:ext cx="8001000" cy="5682614"/>
            <a:chOff x="14287" y="1495425"/>
            <a:chExt cx="8001000" cy="56826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8" r="29546"/>
            <a:stretch/>
          </p:blipFill>
          <p:spPr>
            <a:xfrm>
              <a:off x="2528887" y="1520190"/>
              <a:ext cx="5486400" cy="5657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60" r="3788"/>
            <a:stretch/>
          </p:blipFill>
          <p:spPr>
            <a:xfrm>
              <a:off x="14287" y="1495425"/>
              <a:ext cx="4038600" cy="56578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9" t="2517" r="68940" b="89731"/>
            <a:stretch/>
          </p:blipFill>
          <p:spPr>
            <a:xfrm>
              <a:off x="2554200" y="1663589"/>
              <a:ext cx="1524000" cy="438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2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그룹 1014"/>
          <p:cNvGrpSpPr/>
          <p:nvPr/>
        </p:nvGrpSpPr>
        <p:grpSpPr>
          <a:xfrm rot="10800000">
            <a:off x="-61913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r="18181"/>
          <a:stretch/>
        </p:blipFill>
        <p:spPr>
          <a:xfrm>
            <a:off x="447219" y="2030737"/>
            <a:ext cx="4668518" cy="4227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8855" r="65152" b="19192"/>
          <a:stretch/>
        </p:blipFill>
        <p:spPr>
          <a:xfrm>
            <a:off x="5653087" y="1306543"/>
            <a:ext cx="1357227" cy="2837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2" t="17508" r="21072" b="20540"/>
          <a:stretch/>
        </p:blipFill>
        <p:spPr>
          <a:xfrm>
            <a:off x="5635655" y="4367720"/>
            <a:ext cx="1357227" cy="28378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r="3614"/>
          <a:stretch/>
        </p:blipFill>
        <p:spPr>
          <a:xfrm>
            <a:off x="7558087" y="1306543"/>
            <a:ext cx="2608720" cy="60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170771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논리적 모델링</a:t>
            </a:r>
            <a:endParaRPr lang="en-US" altLang="ko-KR" sz="2500" dirty="0" smtClean="0">
              <a:solidFill>
                <a:srgbClr val="5B554F"/>
              </a:solidFill>
              <a:latin typeface="NanumSquare Bold" pitchFamily="34" charset="0"/>
              <a:cs typeface="NanumSquare Bold" pitchFamily="34" charset="0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1675" b="5684"/>
          <a:stretch/>
        </p:blipFill>
        <p:spPr>
          <a:xfrm>
            <a:off x="319087" y="1952625"/>
            <a:ext cx="10134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170771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물리적 모델링</a:t>
            </a:r>
            <a:endParaRPr lang="en-US" altLang="ko-KR" sz="2500" dirty="0" smtClean="0">
              <a:solidFill>
                <a:srgbClr val="5B554F"/>
              </a:solidFill>
              <a:latin typeface="NanumSquare Bold" pitchFamily="34" charset="0"/>
              <a:cs typeface="NanumSquare Bold" pitchFamily="34" charset="0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r="4176" b="8534"/>
          <a:stretch/>
        </p:blipFill>
        <p:spPr>
          <a:xfrm>
            <a:off x="341217" y="1968457"/>
            <a:ext cx="9960070" cy="49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4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프로그램 구조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5687" y="-3176"/>
            <a:ext cx="3595687" cy="7566025"/>
            <a:chOff x="1212065" y="-173298"/>
            <a:chExt cx="3778444" cy="68428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065" y="-173298"/>
              <a:ext cx="3778444" cy="503580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065" y="4862511"/>
              <a:ext cx="3778444" cy="1807082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0" y="0"/>
            <a:ext cx="3595689" cy="7562850"/>
            <a:chOff x="-2" y="304798"/>
            <a:chExt cx="3595689" cy="7258052"/>
          </a:xfrm>
        </p:grpSpPr>
        <p:grpSp>
          <p:nvGrpSpPr>
            <p:cNvPr id="26" name="그룹 25"/>
            <p:cNvGrpSpPr/>
            <p:nvPr/>
          </p:nvGrpSpPr>
          <p:grpSpPr>
            <a:xfrm>
              <a:off x="0" y="1876424"/>
              <a:ext cx="3595687" cy="5686426"/>
              <a:chOff x="-915043" y="-4726052"/>
              <a:chExt cx="3791145" cy="611852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856"/>
              <a:stretch/>
            </p:blipFill>
            <p:spPr>
              <a:xfrm>
                <a:off x="-915043" y="-4726052"/>
                <a:ext cx="3791145" cy="1245057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5043" y="-3486422"/>
                <a:ext cx="3791145" cy="3253213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5043" y="-233209"/>
                <a:ext cx="3791145" cy="1625684"/>
              </a:xfrm>
              <a:prstGeom prst="rect">
                <a:avLst/>
              </a:prstGeom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192"/>
            <a:stretch/>
          </p:blipFill>
          <p:spPr>
            <a:xfrm>
              <a:off x="-2" y="304798"/>
              <a:ext cx="3595687" cy="1571625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7130680" y="0"/>
            <a:ext cx="3551607" cy="9819673"/>
            <a:chOff x="4786887" y="-2736000"/>
            <a:chExt cx="3489328" cy="981967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52"/>
            <a:stretch/>
          </p:blipFill>
          <p:spPr>
            <a:xfrm>
              <a:off x="4786887" y="2257425"/>
              <a:ext cx="3489328" cy="482624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654"/>
            <a:stretch/>
          </p:blipFill>
          <p:spPr>
            <a:xfrm>
              <a:off x="4787032" y="-2736000"/>
              <a:ext cx="3489183" cy="5029458"/>
            </a:xfrm>
            <a:prstGeom prst="rect">
              <a:avLst/>
            </a:prstGeom>
          </p:spPr>
        </p:pic>
      </p:grpSp>
      <p:sp>
        <p:nvSpPr>
          <p:cNvPr id="29" name="모서리가 둥근 직사각형 28"/>
          <p:cNvSpPr/>
          <p:nvPr/>
        </p:nvSpPr>
        <p:spPr>
          <a:xfrm>
            <a:off x="-1" y="97200"/>
            <a:ext cx="3548884" cy="742972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574353" y="97201"/>
            <a:ext cx="3534993" cy="742971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141865" y="97319"/>
            <a:ext cx="3496134" cy="856090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887" y="355600"/>
            <a:ext cx="1524000" cy="6858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44317" y="355600"/>
            <a:ext cx="1524000" cy="6858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853487" y="352425"/>
            <a:ext cx="1524000" cy="6858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00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4"/>
          <a:stretch/>
        </p:blipFill>
        <p:spPr>
          <a:xfrm>
            <a:off x="7141866" y="-2465186"/>
            <a:ext cx="3464222" cy="486255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4"/>
          <a:stretch/>
        </p:blipFill>
        <p:spPr>
          <a:xfrm>
            <a:off x="7141864" y="2397369"/>
            <a:ext cx="3464223" cy="146025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64753" y="952678"/>
            <a:ext cx="3223059" cy="2357845"/>
            <a:chOff x="3764753" y="982310"/>
            <a:chExt cx="3223059" cy="235784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Controller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205287" y="1467596"/>
              <a:ext cx="2743200" cy="172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MVC 2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모델의 컨트롤러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6" name="모서리가 둥근 직사각형 65"/>
          <p:cNvSpPr/>
          <p:nvPr/>
        </p:nvSpPr>
        <p:spPr>
          <a:xfrm>
            <a:off x="7141865" y="-3990975"/>
            <a:ext cx="3496134" cy="78478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5354" y="0"/>
            <a:ext cx="3595686" cy="7562850"/>
            <a:chOff x="-923770" y="1358707"/>
            <a:chExt cx="3772094" cy="888910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1358707"/>
              <a:ext cx="3772094" cy="339107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4738343"/>
              <a:ext cx="3772094" cy="321700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7955346"/>
              <a:ext cx="3772094" cy="2292468"/>
            </a:xfrm>
            <a:prstGeom prst="rect">
              <a:avLst/>
            </a:prstGeom>
          </p:spPr>
        </p:pic>
      </p:grpSp>
      <p:sp>
        <p:nvSpPr>
          <p:cNvPr id="21" name="모서리가 둥근 직사각형 20"/>
          <p:cNvSpPr/>
          <p:nvPr/>
        </p:nvSpPr>
        <p:spPr>
          <a:xfrm>
            <a:off x="25354" y="33051"/>
            <a:ext cx="3548884" cy="7488000"/>
          </a:xfrm>
          <a:prstGeom prst="roundRect">
            <a:avLst/>
          </a:prstGeom>
          <a:noFill/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64753" y="4243905"/>
            <a:ext cx="4724400" cy="2357845"/>
            <a:chOff x="3769312" y="4523139"/>
            <a:chExt cx="4724400" cy="2357845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3769312" y="4772025"/>
              <a:ext cx="4724400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4372975" y="4523139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Model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20575" y="5184882"/>
              <a:ext cx="3990996" cy="1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Mapper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인터페이스를 사용하여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MyBatis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매핑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xml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에 기재된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sql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을 호출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9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12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7124680" y="0"/>
            <a:ext cx="3555766" cy="9289420"/>
            <a:chOff x="8222889" y="-611126"/>
            <a:chExt cx="3555766" cy="928942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"/>
            <a:stretch/>
          </p:blipFill>
          <p:spPr>
            <a:xfrm>
              <a:off x="8222889" y="-611126"/>
              <a:ext cx="3555766" cy="46484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"/>
            <a:stretch/>
          </p:blipFill>
          <p:spPr>
            <a:xfrm>
              <a:off x="8222889" y="4010804"/>
              <a:ext cx="3555766" cy="4667490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3592677" y="0"/>
            <a:ext cx="3602628" cy="8001652"/>
            <a:chOff x="3900487" y="962598"/>
            <a:chExt cx="3602628" cy="8001652"/>
          </a:xfrm>
        </p:grpSpPr>
        <p:grpSp>
          <p:nvGrpSpPr>
            <p:cNvPr id="33" name="그룹 32"/>
            <p:cNvGrpSpPr/>
            <p:nvPr/>
          </p:nvGrpSpPr>
          <p:grpSpPr>
            <a:xfrm>
              <a:off x="3900487" y="4801825"/>
              <a:ext cx="3592677" cy="4162425"/>
              <a:chOff x="7634287" y="4162425"/>
              <a:chExt cx="3797495" cy="456625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416"/>
              <a:stretch/>
            </p:blipFill>
            <p:spPr>
              <a:xfrm>
                <a:off x="7634287" y="4162425"/>
                <a:ext cx="3797495" cy="946398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217"/>
              <a:stretch/>
            </p:blipFill>
            <p:spPr>
              <a:xfrm>
                <a:off x="7634287" y="5106918"/>
                <a:ext cx="3797495" cy="3621764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992"/>
            <a:stretch/>
          </p:blipFill>
          <p:spPr>
            <a:xfrm>
              <a:off x="3900487" y="962598"/>
              <a:ext cx="3602628" cy="3857625"/>
            </a:xfrm>
            <a:prstGeom prst="rect">
              <a:avLst/>
            </a:prstGeom>
          </p:spPr>
        </p:pic>
      </p:grpSp>
      <p:sp>
        <p:nvSpPr>
          <p:cNvPr id="52" name="모서리가 둥근 직사각형 51"/>
          <p:cNvSpPr/>
          <p:nvPr/>
        </p:nvSpPr>
        <p:spPr>
          <a:xfrm>
            <a:off x="9005887" y="654050"/>
            <a:ext cx="1524000" cy="6858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5496717" y="657225"/>
            <a:ext cx="1524000" cy="6858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141865" y="21600"/>
            <a:ext cx="3496134" cy="83818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942" y="0"/>
            <a:ext cx="3595686" cy="7565719"/>
            <a:chOff x="3303533" y="552279"/>
            <a:chExt cx="3791145" cy="792080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533" y="552279"/>
              <a:ext cx="3791145" cy="326602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533" y="3818299"/>
              <a:ext cx="3791145" cy="4654789"/>
            </a:xfrm>
            <a:prstGeom prst="rect">
              <a:avLst/>
            </a:prstGeom>
          </p:spPr>
        </p:pic>
      </p:grpSp>
      <p:sp>
        <p:nvSpPr>
          <p:cNvPr id="46" name="모서리가 둥근 직사각형 45"/>
          <p:cNvSpPr/>
          <p:nvPr/>
        </p:nvSpPr>
        <p:spPr>
          <a:xfrm>
            <a:off x="3581094" y="6311"/>
            <a:ext cx="3534993" cy="839716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-1" y="47624"/>
            <a:ext cx="3548884" cy="8355849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19287" y="657225"/>
            <a:ext cx="1524000" cy="6858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944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17"/>
          <a:stretch/>
        </p:blipFill>
        <p:spPr>
          <a:xfrm>
            <a:off x="3595686" y="-2727292"/>
            <a:ext cx="3592677" cy="330146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3"/>
          <a:stretch/>
        </p:blipFill>
        <p:spPr>
          <a:xfrm>
            <a:off x="7170308" y="-2867265"/>
            <a:ext cx="3511979" cy="4667490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7141865" y="-3686176"/>
            <a:ext cx="3496134" cy="548567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3595687" cy="7560000"/>
            <a:chOff x="7930146" y="-1090220"/>
            <a:chExt cx="3794321" cy="857213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146" y="-1090220"/>
              <a:ext cx="3791145" cy="46293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023" y="3538365"/>
              <a:ext cx="3778444" cy="3943553"/>
            </a:xfrm>
            <a:prstGeom prst="rect">
              <a:avLst/>
            </a:prstGeom>
          </p:spPr>
        </p:pic>
      </p:grpSp>
      <p:sp>
        <p:nvSpPr>
          <p:cNvPr id="17" name="모서리가 둥근 직사각형 16"/>
          <p:cNvSpPr/>
          <p:nvPr/>
        </p:nvSpPr>
        <p:spPr>
          <a:xfrm>
            <a:off x="3581094" y="-3686176"/>
            <a:ext cx="3534993" cy="426034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-1" y="-866775"/>
            <a:ext cx="3548884" cy="8394374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764753" y="1880780"/>
            <a:ext cx="3223059" cy="2357845"/>
            <a:chOff x="3764753" y="982310"/>
            <a:chExt cx="3223059" cy="235784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</a:rPr>
                <a:t>View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44616" y="1467596"/>
              <a:ext cx="1894271" cy="172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  <a:latin typeface="+mn-ea"/>
                </a:rPr>
                <a:t>MVC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2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모델의 </a:t>
              </a:r>
              <a:r>
                <a:rPr lang="ko-KR" altLang="en-US" b="1" dirty="0">
                  <a:solidFill>
                    <a:schemeClr val="tx1"/>
                  </a:solidFill>
                </a:rPr>
                <a:t>뷰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04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4" name="모서리가 둥근 직사각형 3"/>
          <p:cNvSpPr/>
          <p:nvPr/>
        </p:nvSpPr>
        <p:spPr>
          <a:xfrm>
            <a:off x="760630" y="1952624"/>
            <a:ext cx="9071582" cy="472281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762647" y="2777153"/>
            <a:ext cx="6858000" cy="351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상단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회원가입 </a:t>
            </a:r>
            <a:r>
              <a:rPr lang="en-US" altLang="ko-KR" b="1" dirty="0" smtClean="0">
                <a:solidFill>
                  <a:srgbClr val="EB0000"/>
                </a:solidFill>
              </a:rPr>
              <a:t>+ </a:t>
            </a:r>
            <a:r>
              <a:rPr lang="ko-KR" altLang="en-US" b="1" dirty="0" smtClean="0">
                <a:solidFill>
                  <a:srgbClr val="EB0000"/>
                </a:solidFill>
              </a:rPr>
              <a:t>로그인 </a:t>
            </a:r>
            <a:r>
              <a:rPr lang="en-US" altLang="ko-KR" b="1" dirty="0" smtClean="0">
                <a:solidFill>
                  <a:srgbClr val="EB0000"/>
                </a:solidFill>
              </a:rPr>
              <a:t>/ </a:t>
            </a:r>
            <a:r>
              <a:rPr lang="ko-KR" altLang="en-US" b="1" dirty="0" err="1" smtClean="0">
                <a:solidFill>
                  <a:srgbClr val="EB0000"/>
                </a:solidFill>
              </a:rPr>
              <a:t>마이페이지</a:t>
            </a:r>
            <a:r>
              <a:rPr lang="ko-KR" altLang="en-US" b="1" dirty="0" smtClean="0">
                <a:solidFill>
                  <a:srgbClr val="EB0000"/>
                </a:solidFill>
              </a:rPr>
              <a:t> </a:t>
            </a:r>
            <a:r>
              <a:rPr lang="en-US" altLang="ko-KR" b="1" dirty="0" smtClean="0">
                <a:solidFill>
                  <a:srgbClr val="EB0000"/>
                </a:solidFill>
              </a:rPr>
              <a:t>/ </a:t>
            </a:r>
            <a:r>
              <a:rPr lang="ko-KR" altLang="en-US" b="1" dirty="0" smtClean="0">
                <a:solidFill>
                  <a:srgbClr val="EB0000"/>
                </a:solidFill>
              </a:rPr>
              <a:t>예매 </a:t>
            </a:r>
            <a:r>
              <a:rPr lang="ko-KR" altLang="en-US" b="1" dirty="0" err="1" smtClean="0">
                <a:solidFill>
                  <a:srgbClr val="EB0000"/>
                </a:solidFill>
              </a:rPr>
              <a:t>확인취소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메인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홈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현재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상연 </a:t>
            </a:r>
            <a:r>
              <a:rPr lang="ko-KR" altLang="en-US" dirty="0" err="1" smtClean="0">
                <a:solidFill>
                  <a:schemeClr val="tx1"/>
                </a:solidFill>
              </a:rPr>
              <a:t>예정작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콘텐츠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장르별 연극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하단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회사 소개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개인정보취급방침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1779" y="2040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29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UI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 기능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790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29" name="모서리가 둥근 직사각형 28"/>
          <p:cNvSpPr/>
          <p:nvPr/>
        </p:nvSpPr>
        <p:spPr>
          <a:xfrm>
            <a:off x="1491356" y="1669183"/>
            <a:ext cx="3202579" cy="2357304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로그인 로그아웃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아이디 비밀번호 찾기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 회원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상세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회사소개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805487" y="1090924"/>
            <a:ext cx="4531840" cy="1663812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취소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내역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관람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맞춤 연극</a:t>
            </a:r>
            <a:endParaRPr lang="en-US" altLang="ko-KR" dirty="0" smtClean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043487" y="3032013"/>
            <a:ext cx="4138252" cy="161238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정보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43487" y="4945683"/>
            <a:ext cx="4138252" cy="2355603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극단 회원 가입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34" name="Object 2"/>
          <p:cNvSpPr txBox="1"/>
          <p:nvPr/>
        </p:nvSpPr>
        <p:spPr>
          <a:xfrm>
            <a:off x="765148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마로 사람들</a:t>
            </a:r>
            <a:endParaRPr lang="en-US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46604" y="4260242"/>
            <a:ext cx="3247331" cy="2143789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등록한 연극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0" y="5610225"/>
            <a:ext cx="1588429" cy="1587612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2054029"/>
            <a:ext cx="1587612" cy="1587612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35" y="335218"/>
            <a:ext cx="1586136" cy="1587612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95" y="3044397"/>
            <a:ext cx="1588519" cy="1587612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15" y="5610225"/>
            <a:ext cx="1587612" cy="15876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42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73" y="1409036"/>
            <a:ext cx="1588519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최종현</a:t>
            </a:r>
            <a:endParaRPr 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2811" y="3923635"/>
            <a:ext cx="3247331" cy="206759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정보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</p:txBody>
      </p:sp>
      <p:sp>
        <p:nvSpPr>
          <p:cNvPr id="5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6" name="Google Shape;92;p14" descr="C:/Users/java1/AppData/Roaming/PolarisOffice/ETemp/8984_12713152/fImage9582174841.png"/>
          <p:cNvPicPr preferRelativeResize="0"/>
          <p:nvPr/>
        </p:nvPicPr>
        <p:blipFill rotWithShape="1">
          <a:blip r:embed="rId3">
            <a:alphaModFix/>
          </a:blip>
          <a:srcRect b="56907"/>
          <a:stretch/>
        </p:blipFill>
        <p:spPr>
          <a:xfrm>
            <a:off x="1104000" y="1806451"/>
            <a:ext cx="5928950" cy="4531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93;p14"/>
          <p:cNvSpPr txBox="1"/>
          <p:nvPr/>
        </p:nvSpPr>
        <p:spPr>
          <a:xfrm>
            <a:off x="487000" y="1013450"/>
            <a:ext cx="47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 페이지</a:t>
            </a:r>
            <a:r>
              <a:rPr lang="en-US" sz="2500">
                <a:solidFill>
                  <a:srgbClr val="5B554F"/>
                </a:solidFill>
              </a:rPr>
              <a:t> - 약관동의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6;p14"/>
          <p:cNvSpPr/>
          <p:nvPr/>
        </p:nvSpPr>
        <p:spPr>
          <a:xfrm>
            <a:off x="696523" y="1614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97;p14"/>
          <p:cNvSpPr/>
          <p:nvPr/>
        </p:nvSpPr>
        <p:spPr>
          <a:xfrm>
            <a:off x="7405687" y="1572350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14"/>
          <p:cNvSpPr/>
          <p:nvPr/>
        </p:nvSpPr>
        <p:spPr>
          <a:xfrm>
            <a:off x="7832479" y="143228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99;p14"/>
          <p:cNvSpPr/>
          <p:nvPr/>
        </p:nvSpPr>
        <p:spPr>
          <a:xfrm>
            <a:off x="7685943" y="2071473"/>
            <a:ext cx="2107388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공연정보등록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.임시등록+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페이지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.연극정보값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4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;p15" descr="C:/Users/java1/AppData/Roaming/PolarisOffice/ETemp/8984_12713152/fImage9582174841.png"/>
          <p:cNvPicPr preferRelativeResize="0"/>
          <p:nvPr/>
        </p:nvPicPr>
        <p:blipFill rotWithShape="1">
          <a:blip r:embed="rId2">
            <a:alphaModFix/>
          </a:blip>
          <a:srcRect t="43342" b="3696"/>
          <a:stretch/>
        </p:blipFill>
        <p:spPr>
          <a:xfrm>
            <a:off x="1032875" y="1490451"/>
            <a:ext cx="5928950" cy="5569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05;p15"/>
          <p:cNvSpPr txBox="1"/>
          <p:nvPr/>
        </p:nvSpPr>
        <p:spPr>
          <a:xfrm>
            <a:off x="486999" y="1013450"/>
            <a:ext cx="52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 페이지 </a:t>
            </a:r>
            <a:r>
              <a:rPr lang="en-US" sz="2500">
                <a:solidFill>
                  <a:srgbClr val="5B554F"/>
                </a:solidFill>
              </a:rPr>
              <a:t>- 연극정보입력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8;p15"/>
          <p:cNvSpPr/>
          <p:nvPr/>
        </p:nvSpPr>
        <p:spPr>
          <a:xfrm>
            <a:off x="646798" y="1614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9;p15"/>
          <p:cNvSpPr/>
          <p:nvPr/>
        </p:nvSpPr>
        <p:spPr>
          <a:xfrm>
            <a:off x="5009448" y="660299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0;p15"/>
          <p:cNvSpPr/>
          <p:nvPr/>
        </p:nvSpPr>
        <p:spPr>
          <a:xfrm>
            <a:off x="7405687" y="1572350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15"/>
          <p:cNvSpPr/>
          <p:nvPr/>
        </p:nvSpPr>
        <p:spPr>
          <a:xfrm>
            <a:off x="7832479" y="143228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15"/>
          <p:cNvSpPr/>
          <p:nvPr/>
        </p:nvSpPr>
        <p:spPr>
          <a:xfrm>
            <a:off x="7710487" y="2127879"/>
            <a:ext cx="22041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2.공연정보등록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3.임시등록+페이지이동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4.연극정보값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9" name="Google Shape;1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5109" cy="1835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17;p16"/>
          <p:cNvSpPr txBox="1"/>
          <p:nvPr/>
        </p:nvSpPr>
        <p:spPr>
          <a:xfrm>
            <a:off x="487000" y="1013450"/>
            <a:ext cx="6814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en-US" sz="2500" dirty="0">
                <a:solidFill>
                  <a:srgbClr val="5B554F"/>
                </a:solidFill>
              </a:rPr>
              <a:t> - 연극 </a:t>
            </a:r>
            <a:r>
              <a:rPr lang="en-US" sz="2500" dirty="0" err="1">
                <a:solidFill>
                  <a:srgbClr val="5B554F"/>
                </a:solidFill>
              </a:rPr>
              <a:t>시작일</a:t>
            </a:r>
            <a:r>
              <a:rPr lang="en-US" sz="2500" dirty="0">
                <a:solidFill>
                  <a:srgbClr val="5B554F"/>
                </a:solidFill>
              </a:rPr>
              <a:t>, </a:t>
            </a:r>
            <a:r>
              <a:rPr lang="en-US" sz="2500" dirty="0" err="1">
                <a:solidFill>
                  <a:srgbClr val="5B554F"/>
                </a:solidFill>
              </a:rPr>
              <a:t>종료일</a:t>
            </a:r>
            <a:r>
              <a:rPr lang="en-US" sz="2500" dirty="0">
                <a:solidFill>
                  <a:srgbClr val="5B554F"/>
                </a:solidFill>
              </a:rPr>
              <a:t> </a:t>
            </a:r>
            <a:r>
              <a:rPr lang="en-US" sz="2500" dirty="0" err="1">
                <a:solidFill>
                  <a:srgbClr val="5B554F"/>
                </a:solidFill>
              </a:rPr>
              <a:t>소스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16"/>
          <p:cNvSpPr txBox="1"/>
          <p:nvPr/>
        </p:nvSpPr>
        <p:spPr>
          <a:xfrm>
            <a:off x="5191287" y="6429375"/>
            <a:ext cx="4930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9597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000" b="0" i="0" u="none" strike="noStrike" cap="none">
              <a:solidFill>
                <a:srgbClr val="99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1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5745" cy="1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0;p16"/>
          <p:cNvPicPr preferRelativeResize="0"/>
          <p:nvPr/>
        </p:nvPicPr>
        <p:blipFill rotWithShape="1">
          <a:blip r:embed="rId3">
            <a:alphaModFix/>
          </a:blip>
          <a:srcRect l="-1360" r="1359"/>
          <a:stretch/>
        </p:blipFill>
        <p:spPr>
          <a:xfrm>
            <a:off x="4785300" y="1490450"/>
            <a:ext cx="561022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838" y="1923763"/>
            <a:ext cx="5203066" cy="23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00" y="2876875"/>
            <a:ext cx="5250950" cy="40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3;p16"/>
          <p:cNvSpPr/>
          <p:nvPr/>
        </p:nvSpPr>
        <p:spPr>
          <a:xfrm>
            <a:off x="6126487" y="4371026"/>
            <a:ext cx="2955600" cy="2500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5;p16"/>
          <p:cNvSpPr/>
          <p:nvPr/>
        </p:nvSpPr>
        <p:spPr>
          <a:xfrm>
            <a:off x="6345148" y="4635278"/>
            <a:ext cx="2622478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현재시간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30일이후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시작일부터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60일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까지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111;p15"/>
          <p:cNvSpPr/>
          <p:nvPr/>
        </p:nvSpPr>
        <p:spPr>
          <a:xfrm>
            <a:off x="6683212" y="418227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연극 </a:t>
            </a:r>
            <a:r>
              <a:rPr lang="ko-KR" altLang="en-US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날짜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66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30;p17"/>
          <p:cNvSpPr txBox="1"/>
          <p:nvPr/>
        </p:nvSpPr>
        <p:spPr>
          <a:xfrm>
            <a:off x="487000" y="1013450"/>
            <a:ext cx="561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 - 임시등록완료 </a:t>
            </a:r>
            <a:endParaRPr sz="2500">
              <a:solidFill>
                <a:srgbClr val="5B554F"/>
              </a:solidFill>
            </a:endParaRPr>
          </a:p>
        </p:txBody>
      </p:sp>
      <p:sp>
        <p:nvSpPr>
          <p:cNvPr id="4" name="Google Shape;131;p17"/>
          <p:cNvSpPr txBox="1"/>
          <p:nvPr/>
        </p:nvSpPr>
        <p:spPr>
          <a:xfrm>
            <a:off x="5191287" y="6429375"/>
            <a:ext cx="4931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9597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000" b="0" i="0" u="none" strike="noStrike" cap="none">
              <a:solidFill>
                <a:srgbClr val="99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2;p17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3;p17" descr="C:/Users/java1/AppData/Roaming/PolarisOffice/ETemp/8984_12713152/fImage227087885724.png"/>
          <p:cNvPicPr preferRelativeResize="0"/>
          <p:nvPr/>
        </p:nvPicPr>
        <p:blipFill rotWithShape="1">
          <a:blip r:embed="rId3">
            <a:alphaModFix/>
          </a:blip>
          <a:srcRect l="35440" t="15725" r="36170" b="63366"/>
          <a:stretch/>
        </p:blipFill>
        <p:spPr>
          <a:xfrm>
            <a:off x="2064098" y="4274046"/>
            <a:ext cx="4039502" cy="14522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134;p17"/>
          <p:cNvSpPr/>
          <p:nvPr/>
        </p:nvSpPr>
        <p:spPr>
          <a:xfrm>
            <a:off x="7558087" y="1907325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35;p17"/>
          <p:cNvSpPr/>
          <p:nvPr/>
        </p:nvSpPr>
        <p:spPr>
          <a:xfrm>
            <a:off x="7984879" y="1767263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9" name="Google Shape;136;p17"/>
          <p:cNvSpPr/>
          <p:nvPr/>
        </p:nvSpPr>
        <p:spPr>
          <a:xfrm>
            <a:off x="7906882" y="2471186"/>
            <a:ext cx="22041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2.공연정보등록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3.임시등록+페이지이동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4.연극정보값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10" name="Google Shape;137;p17" descr="C:/Users/java1/AppData/Roaming/PolarisOffice/ETemp/8984_12713152/fImage9862954650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000" y="2467175"/>
            <a:ext cx="6820349" cy="103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138;p17"/>
          <p:cNvSpPr/>
          <p:nvPr/>
        </p:nvSpPr>
        <p:spPr>
          <a:xfrm>
            <a:off x="188823" y="20099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39;p17"/>
          <p:cNvSpPr/>
          <p:nvPr/>
        </p:nvSpPr>
        <p:spPr>
          <a:xfrm>
            <a:off x="1606888" y="3889909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20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44;p18"/>
          <p:cNvSpPr txBox="1"/>
          <p:nvPr/>
        </p:nvSpPr>
        <p:spPr>
          <a:xfrm>
            <a:off x="487000" y="1013450"/>
            <a:ext cx="8403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페이지- 연극등록,임시등록 소스</a:t>
            </a: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146;p18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7;p18"/>
          <p:cNvPicPr preferRelativeResize="0"/>
          <p:nvPr/>
        </p:nvPicPr>
        <p:blipFill rotWithShape="1">
          <a:blip r:embed="rId3">
            <a:alphaModFix/>
          </a:blip>
          <a:srcRect r="2085"/>
          <a:stretch/>
        </p:blipFill>
        <p:spPr>
          <a:xfrm>
            <a:off x="487000" y="1534325"/>
            <a:ext cx="4562149" cy="33942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838" y="2483583"/>
            <a:ext cx="3992147" cy="57528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687" y="2910397"/>
            <a:ext cx="5319695" cy="412310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5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5911" y="3568897"/>
            <a:ext cx="4400380" cy="389287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5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3624" y="1547350"/>
            <a:ext cx="4824774" cy="37601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0081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56;p19"/>
          <p:cNvSpPr txBox="1"/>
          <p:nvPr/>
        </p:nvSpPr>
        <p:spPr>
          <a:xfrm>
            <a:off x="487000" y="1013450"/>
            <a:ext cx="8403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페이지- 연극등록 소스</a:t>
            </a: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158;p19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00" y="2719499"/>
            <a:ext cx="6953425" cy="44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575" y="1613000"/>
            <a:ext cx="8017108" cy="3163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861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65;p20"/>
          <p:cNvSpPr txBox="1"/>
          <p:nvPr/>
        </p:nvSpPr>
        <p:spPr>
          <a:xfrm>
            <a:off x="487001" y="1013460"/>
            <a:ext cx="4134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극단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정산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67;p20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8;p20" descr="C:/Users/java1/AppData/Roaming/PolarisOffice/ETemp/8984_12713152/fImage75988399358.png"/>
          <p:cNvPicPr preferRelativeResize="0"/>
          <p:nvPr/>
        </p:nvPicPr>
        <p:blipFill rotWithShape="1">
          <a:blip r:embed="rId3">
            <a:alphaModFix/>
          </a:blip>
          <a:srcRect t="10431"/>
          <a:stretch/>
        </p:blipFill>
        <p:spPr>
          <a:xfrm>
            <a:off x="180959" y="1490345"/>
            <a:ext cx="10341302" cy="8185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69;p20" descr="C:/Users/java1/AppData/Roaming/PolarisOffice/ETemp/8984_12713152/fImage163088406962.png"/>
          <p:cNvPicPr preferRelativeResize="0"/>
          <p:nvPr/>
        </p:nvPicPr>
        <p:blipFill rotWithShape="1">
          <a:blip r:embed="rId4">
            <a:alphaModFix/>
          </a:blip>
          <a:srcRect l="3122" t="676" r="1375" b="5418"/>
          <a:stretch/>
        </p:blipFill>
        <p:spPr>
          <a:xfrm>
            <a:off x="960625" y="5658475"/>
            <a:ext cx="5002625" cy="150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70;p20" descr="C:/Users/java1/AppData/Roaming/PolarisOffice/ETemp/8984_12713152/fImage3911584144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19487" y="3004275"/>
            <a:ext cx="3756476" cy="3277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71;p20" descr="C:/Users/java1/AppData/Roaming/PolarisOffice/ETemp/8984_12713152/fImage83108485705.png"/>
          <p:cNvPicPr preferRelativeResize="0"/>
          <p:nvPr/>
        </p:nvPicPr>
        <p:blipFill rotWithShape="1">
          <a:blip r:embed="rId6">
            <a:alphaModFix/>
          </a:blip>
          <a:srcRect r="1563"/>
          <a:stretch/>
        </p:blipFill>
        <p:spPr>
          <a:xfrm>
            <a:off x="403819" y="3874202"/>
            <a:ext cx="3039468" cy="126797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72;p20" descr="C:/Users/java1/AppData/Roaming/PolarisOffice/ETemp/8984_12713152/fImage61608638145.png"/>
          <p:cNvPicPr preferRelativeResize="0"/>
          <p:nvPr/>
        </p:nvPicPr>
        <p:blipFill rotWithShape="1">
          <a:blip r:embed="rId7">
            <a:alphaModFix/>
          </a:blip>
          <a:srcRect t="39347"/>
          <a:stretch/>
        </p:blipFill>
        <p:spPr>
          <a:xfrm>
            <a:off x="181593" y="2311400"/>
            <a:ext cx="10340667" cy="5448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73;p20"/>
          <p:cNvSpPr/>
          <p:nvPr/>
        </p:nvSpPr>
        <p:spPr>
          <a:xfrm>
            <a:off x="87148" y="1429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74;p20"/>
          <p:cNvSpPr/>
          <p:nvPr/>
        </p:nvSpPr>
        <p:spPr>
          <a:xfrm>
            <a:off x="4222273" y="25941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75;p20"/>
          <p:cNvSpPr/>
          <p:nvPr/>
        </p:nvSpPr>
        <p:spPr>
          <a:xfrm>
            <a:off x="7558087" y="3420575"/>
            <a:ext cx="2667900" cy="258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6;p20"/>
          <p:cNvSpPr/>
          <p:nvPr/>
        </p:nvSpPr>
        <p:spPr>
          <a:xfrm>
            <a:off x="7984879" y="3280513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극단 </a:t>
            </a:r>
            <a:r>
              <a:rPr lang="en-US" sz="1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정산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77;p20"/>
          <p:cNvSpPr/>
          <p:nvPr/>
        </p:nvSpPr>
        <p:spPr>
          <a:xfrm>
            <a:off x="7789987" y="4046941"/>
            <a:ext cx="2204100" cy="1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DB에서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정산자료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뿌리기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정산자료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cxnSp>
        <p:nvCxnSpPr>
          <p:cNvPr id="15" name="Google Shape;178;p20"/>
          <p:cNvCxnSpPr/>
          <p:nvPr/>
        </p:nvCxnSpPr>
        <p:spPr>
          <a:xfrm>
            <a:off x="1131700" y="5092925"/>
            <a:ext cx="1207800" cy="15231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79;p20"/>
          <p:cNvCxnSpPr/>
          <p:nvPr/>
        </p:nvCxnSpPr>
        <p:spPr>
          <a:xfrm rot="10800000" flipH="1">
            <a:off x="2611625" y="5516950"/>
            <a:ext cx="1915200" cy="15018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869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5"/>
            <a:ext cx="9071582" cy="4724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57287" y="2553399"/>
            <a:ext cx="8534400" cy="3818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연극 목록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err="1" smtClean="0">
                <a:solidFill>
                  <a:schemeClr val="tx1"/>
                </a:solidFill>
              </a:rPr>
              <a:t>ㄱ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현재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ㄴ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상연 </a:t>
            </a:r>
            <a:r>
              <a:rPr lang="ko-KR" altLang="en-US" dirty="0" err="1" smtClean="0">
                <a:solidFill>
                  <a:schemeClr val="tx1"/>
                </a:solidFill>
              </a:rPr>
              <a:t>예정작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err="1" smtClean="0">
                <a:solidFill>
                  <a:schemeClr val="tx1"/>
                </a:solidFill>
              </a:rPr>
              <a:t>ㄷ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연극 시작 날짜와 종료 날짜 기준 갤러리 나열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	- </a:t>
            </a:r>
            <a:r>
              <a:rPr lang="ko-KR" altLang="en-US" dirty="0" smtClean="0">
                <a:solidFill>
                  <a:schemeClr val="tx1"/>
                </a:solidFill>
              </a:rPr>
              <a:t>연극 </a:t>
            </a:r>
            <a:r>
              <a:rPr lang="ko-KR" altLang="en-US" dirty="0">
                <a:solidFill>
                  <a:schemeClr val="tx1"/>
                </a:solidFill>
              </a:rPr>
              <a:t>선택 시 해당 연극 상세 </a:t>
            </a:r>
            <a:r>
              <a:rPr lang="ko-KR" altLang="en-US" dirty="0" smtClean="0">
                <a:solidFill>
                  <a:schemeClr val="tx1"/>
                </a:solidFill>
              </a:rPr>
              <a:t>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연극 상세 정보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 err="1">
                <a:solidFill>
                  <a:schemeClr val="tx1"/>
                </a:solidFill>
              </a:rPr>
              <a:t>회차별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잔여좌석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상세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장소정보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예매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취소 안내 정보 </a:t>
            </a:r>
            <a:r>
              <a:rPr lang="ko-KR" altLang="en-US" dirty="0" smtClean="0">
                <a:solidFill>
                  <a:schemeClr val="tx1"/>
                </a:solidFill>
              </a:rPr>
              <a:t>제공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예매 날짜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dirty="0" smtClean="0">
                <a:solidFill>
                  <a:schemeClr val="tx1"/>
                </a:solidFill>
              </a:rPr>
              <a:t> 선택 후 예매하기 버튼 누르면 </a:t>
            </a:r>
            <a:r>
              <a:rPr lang="ko-KR" altLang="en-US" b="1" dirty="0" smtClean="0">
                <a:solidFill>
                  <a:srgbClr val="EB0000"/>
                </a:solidFill>
              </a:rPr>
              <a:t>예매 페이지로 이동</a:t>
            </a:r>
            <a:endParaRPr lang="en-US" altLang="ko-KR" b="1" dirty="0" smtClean="0">
              <a:solidFill>
                <a:srgbClr val="EB0000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2054956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4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4;p21"/>
          <p:cNvSpPr txBox="1"/>
          <p:nvPr/>
        </p:nvSpPr>
        <p:spPr>
          <a:xfrm>
            <a:off x="487000" y="1013450"/>
            <a:ext cx="568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관리자 연극별 정산 내역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86;p21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1" descr="C:/Users/java1/AppData/Roaming/PolarisOffice/ETemp/8984_12713152/fImage167488673281.png"/>
          <p:cNvPicPr preferRelativeResize="0"/>
          <p:nvPr/>
        </p:nvPicPr>
        <p:blipFill rotWithShape="1">
          <a:blip r:embed="rId3">
            <a:alphaModFix/>
          </a:blip>
          <a:srcRect l="19994" t="22798" r="19833" b="69432"/>
          <a:stretch/>
        </p:blipFill>
        <p:spPr>
          <a:xfrm>
            <a:off x="2176582" y="3019425"/>
            <a:ext cx="6484027" cy="4013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88;p21" descr="C:/Users/java1/AppData/Roaming/PolarisOffice/ETemp/8984_12713152/fImage107148686827.png"/>
          <p:cNvPicPr preferRelativeResize="0"/>
          <p:nvPr/>
        </p:nvPicPr>
        <p:blipFill rotWithShape="1">
          <a:blip r:embed="rId4">
            <a:alphaModFix/>
          </a:blip>
          <a:srcRect l="3125" t="2518" r="3851" b="9438"/>
          <a:stretch/>
        </p:blipFill>
        <p:spPr>
          <a:xfrm>
            <a:off x="438745" y="1671320"/>
            <a:ext cx="9950177" cy="13093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89;p21" descr="C:/Users/java1/AppData/Roaming/PolarisOffice/ETemp/8984_12713152/fImage38841872996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991" y="3474503"/>
            <a:ext cx="4177919" cy="2168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90;p21"/>
          <p:cNvGrpSpPr/>
          <p:nvPr/>
        </p:nvGrpSpPr>
        <p:grpSpPr>
          <a:xfrm>
            <a:off x="3214687" y="3474495"/>
            <a:ext cx="3418498" cy="3932555"/>
            <a:chOff x="810260" y="3484245"/>
            <a:chExt cx="3418840" cy="3932555"/>
          </a:xfrm>
        </p:grpSpPr>
        <p:pic>
          <p:nvPicPr>
            <p:cNvPr id="9" name="Google Shape;191;p21" descr="C:/Users/java1/AppData/Roaming/PolarisOffice/ETemp/8984_12713152/fImage39918873491.png"/>
            <p:cNvPicPr preferRelativeResize="0"/>
            <p:nvPr/>
          </p:nvPicPr>
          <p:blipFill rotWithShape="1">
            <a:blip r:embed="rId6">
              <a:alphaModFix/>
            </a:blip>
            <a:srcRect t="23381" b="465"/>
            <a:stretch/>
          </p:blipFill>
          <p:spPr>
            <a:xfrm>
              <a:off x="810260" y="3484245"/>
              <a:ext cx="3409950" cy="233045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192;p21" descr="C:/Users/java1/AppData/Roaming/PolarisOffice/ETemp/8984_12713152/fImage404028742995.png"/>
            <p:cNvPicPr preferRelativeResize="0"/>
            <p:nvPr/>
          </p:nvPicPr>
          <p:blipFill rotWithShape="1">
            <a:blip r:embed="rId7">
              <a:alphaModFix/>
            </a:blip>
            <a:srcRect b="47056"/>
            <a:stretch/>
          </p:blipFill>
          <p:spPr>
            <a:xfrm>
              <a:off x="810260" y="5814060"/>
              <a:ext cx="3418840" cy="160274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1" name="Google Shape;193;p21"/>
          <p:cNvSpPr/>
          <p:nvPr/>
        </p:nvSpPr>
        <p:spPr>
          <a:xfrm>
            <a:off x="6796086" y="3737276"/>
            <a:ext cx="3649587" cy="2692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5;p21"/>
          <p:cNvSpPr/>
          <p:nvPr/>
        </p:nvSpPr>
        <p:spPr>
          <a:xfrm>
            <a:off x="6796087" y="4086225"/>
            <a:ext cx="3733800" cy="21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DB에서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정산할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호출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2.정산자료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3.정산확인+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정산내역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4" name="Google Shape;196;p21"/>
          <p:cNvSpPr/>
          <p:nvPr/>
        </p:nvSpPr>
        <p:spPr>
          <a:xfrm>
            <a:off x="283023" y="14904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97;p21"/>
          <p:cNvSpPr/>
          <p:nvPr/>
        </p:nvSpPr>
        <p:spPr>
          <a:xfrm>
            <a:off x="2731498" y="299899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98;p21"/>
          <p:cNvSpPr/>
          <p:nvPr/>
        </p:nvSpPr>
        <p:spPr>
          <a:xfrm>
            <a:off x="9325923" y="18129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98;p14"/>
          <p:cNvSpPr/>
          <p:nvPr/>
        </p:nvSpPr>
        <p:spPr>
          <a:xfrm>
            <a:off x="7713679" y="3526984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관리자 정산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8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203;p22"/>
          <p:cNvSpPr txBox="1"/>
          <p:nvPr/>
        </p:nvSpPr>
        <p:spPr>
          <a:xfrm>
            <a:off x="487001" y="1013460"/>
            <a:ext cx="6044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관리자 연극별 정산 내역 - 정산 소스</a:t>
            </a:r>
            <a:endParaRPr sz="2500">
              <a:solidFill>
                <a:srgbClr val="5B554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205;p22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6;p22" descr="C:/Users/java1/AppData/Roaming/PolarisOffice/ETemp/8984_12713152/fImage385078904827.png"/>
          <p:cNvPicPr preferRelativeResize="0"/>
          <p:nvPr/>
        </p:nvPicPr>
        <p:blipFill rotWithShape="1">
          <a:blip r:embed="rId3">
            <a:alphaModFix/>
          </a:blip>
          <a:srcRect b="625"/>
          <a:stretch/>
        </p:blipFill>
        <p:spPr>
          <a:xfrm>
            <a:off x="487000" y="1720476"/>
            <a:ext cx="5128000" cy="40651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207;p22" descr="C:/Users/java1/AppData/Roaming/PolarisOffice/ETemp/8984_12713152/fImage27568893543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6277" y="3327550"/>
            <a:ext cx="6491875" cy="38066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08;p22" descr="C:/Users/java1/AppData/Roaming/PolarisOffice/ETemp/8984_12713152/fImage11792904239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3550" y="2177904"/>
            <a:ext cx="3858408" cy="14795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09;p22"/>
          <p:cNvCxnSpPr/>
          <p:nvPr/>
        </p:nvCxnSpPr>
        <p:spPr>
          <a:xfrm rot="10800000" flipH="1">
            <a:off x="5103550" y="3712079"/>
            <a:ext cx="2557200" cy="276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8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Google Shape;2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0106" y="1490450"/>
            <a:ext cx="9867381" cy="115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215;p23"/>
          <p:cNvSpPr txBox="1"/>
          <p:nvPr/>
        </p:nvSpPr>
        <p:spPr>
          <a:xfrm>
            <a:off x="487001" y="1013460"/>
            <a:ext cx="4134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관리자 정산 내역 페이지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17;p23" descr="C:/Users/java1/AppData/Roaming/PolarisOffice/ETemp/8984_12713152/imag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8;p23" descr="C:/Users/java1/AppData/Roaming/PolarisOffice/ETemp/8984_12713152/fImage13646901390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31" y="2772410"/>
            <a:ext cx="6057983" cy="21149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19;p23" descr="C:/Users/java1/AppData/Roaming/PolarisOffice/ETemp/8984_12713152/fImage586590215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182" y="5407065"/>
            <a:ext cx="3660441" cy="126861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20;p23"/>
          <p:cNvCxnSpPr/>
          <p:nvPr/>
        </p:nvCxnSpPr>
        <p:spPr>
          <a:xfrm flipH="1">
            <a:off x="2246675" y="4058900"/>
            <a:ext cx="822000" cy="148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Google Shape;221;p23" descr="C:/Users/java1/AppData/Roaming/PolarisOffice/ETemp/8984_12713152/fImage4594790829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3509" y="4410605"/>
            <a:ext cx="3847114" cy="292835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" name="Google Shape;222;p23"/>
          <p:cNvCxnSpPr/>
          <p:nvPr/>
        </p:nvCxnSpPr>
        <p:spPr>
          <a:xfrm>
            <a:off x="1427975" y="4744475"/>
            <a:ext cx="2459400" cy="7182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223;p23"/>
          <p:cNvSpPr/>
          <p:nvPr/>
        </p:nvSpPr>
        <p:spPr>
          <a:xfrm>
            <a:off x="7710150" y="3095251"/>
            <a:ext cx="2667900" cy="2692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25;p23"/>
          <p:cNvSpPr/>
          <p:nvPr/>
        </p:nvSpPr>
        <p:spPr>
          <a:xfrm>
            <a:off x="7996258" y="3647851"/>
            <a:ext cx="2125225" cy="1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DB에서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연극의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호출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2.연극별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26;p23"/>
          <p:cNvSpPr/>
          <p:nvPr/>
        </p:nvSpPr>
        <p:spPr>
          <a:xfrm>
            <a:off x="242887" y="1800225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27;p23"/>
          <p:cNvSpPr/>
          <p:nvPr/>
        </p:nvSpPr>
        <p:spPr>
          <a:xfrm>
            <a:off x="4409698" y="24221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98;p14"/>
          <p:cNvSpPr/>
          <p:nvPr/>
        </p:nvSpPr>
        <p:spPr>
          <a:xfrm>
            <a:off x="8136900" y="2890660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관리자 정산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3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2;p24" descr="C:/Users/java1/AppData/Roaming/PolarisOffice/ETemp/8984_12713152/fImage168192956238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5113" y="1489710"/>
            <a:ext cx="4113790" cy="402997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233;p24"/>
          <p:cNvSpPr txBox="1"/>
          <p:nvPr/>
        </p:nvSpPr>
        <p:spPr>
          <a:xfrm>
            <a:off x="487001" y="1013460"/>
            <a:ext cx="7705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현재 상연작,상연 예정작, 지난 상영작 페이지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35;p24" descr="C:/Users/java1/AppData/Roaming/PolarisOffice/ETemp/8984_12713152/imag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6;p24" descr="C:/Users/java1/AppData/Roaming/PolarisOffice/ETemp/8984_12713152/fImage337299167421.png"/>
          <p:cNvPicPr preferRelativeResize="0"/>
          <p:nvPr/>
        </p:nvPicPr>
        <p:blipFill rotWithShape="1">
          <a:blip r:embed="rId4">
            <a:alphaModFix/>
          </a:blip>
          <a:srcRect l="20241" t="16608" r="22269" b="34385"/>
          <a:stretch/>
        </p:blipFill>
        <p:spPr>
          <a:xfrm>
            <a:off x="1026072" y="5709885"/>
            <a:ext cx="4071883" cy="1685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237;p24"/>
          <p:cNvSpPr/>
          <p:nvPr/>
        </p:nvSpPr>
        <p:spPr>
          <a:xfrm>
            <a:off x="783573" y="14904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38;p24"/>
          <p:cNvSpPr/>
          <p:nvPr/>
        </p:nvSpPr>
        <p:spPr>
          <a:xfrm>
            <a:off x="696523" y="55196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39;p24"/>
          <p:cNvSpPr/>
          <p:nvPr/>
        </p:nvSpPr>
        <p:spPr>
          <a:xfrm>
            <a:off x="2035098" y="18387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40;p24"/>
          <p:cNvSpPr/>
          <p:nvPr/>
        </p:nvSpPr>
        <p:spPr>
          <a:xfrm>
            <a:off x="5569425" y="2100941"/>
            <a:ext cx="4420200" cy="50332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42;p24"/>
          <p:cNvSpPr/>
          <p:nvPr/>
        </p:nvSpPr>
        <p:spPr>
          <a:xfrm>
            <a:off x="5881687" y="2548097"/>
            <a:ext cx="3810000" cy="443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&gt;=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&gt;=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=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&gt;= 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예정작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&gt;=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포스터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상세페이지로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연극이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98;p14"/>
          <p:cNvSpPr/>
          <p:nvPr/>
        </p:nvSpPr>
        <p:spPr>
          <a:xfrm>
            <a:off x="6262687" y="1944217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리스트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9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Google Shape;248;p25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9;p25"/>
          <p:cNvSpPr txBox="1"/>
          <p:nvPr/>
        </p:nvSpPr>
        <p:spPr>
          <a:xfrm>
            <a:off x="6941187" y="5022850"/>
            <a:ext cx="373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이웃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50;p25"/>
          <p:cNvSpPr txBox="1"/>
          <p:nvPr/>
        </p:nvSpPr>
        <p:spPr>
          <a:xfrm>
            <a:off x="487000" y="1013450"/>
            <a:ext cx="8207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현재 상연작,상연 예정작, 지난 상영작 페이지 </a:t>
            </a:r>
            <a:r>
              <a:rPr lang="en-US" sz="2500">
                <a:solidFill>
                  <a:srgbClr val="5B554F"/>
                </a:solidFill>
              </a:rPr>
              <a:t>목록 소스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51;p25" descr="C:/Users/java1/AppData/Roaming/PolarisOffice/ETemp/8984_12713152/fImage36716929544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341" y="1614170"/>
            <a:ext cx="4284590" cy="37372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52;p25" descr="C:/Users/java1/AppData/Roaming/PolarisOffice/ETemp/8984_12713152/fImage22165928989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0407" y="4296920"/>
            <a:ext cx="5489709" cy="303565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53;p25"/>
          <p:cNvCxnSpPr/>
          <p:nvPr/>
        </p:nvCxnSpPr>
        <p:spPr>
          <a:xfrm>
            <a:off x="1700339" y="2773730"/>
            <a:ext cx="1150800" cy="17097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Google Shape;254;p25" descr="C:/Users/java1/AppData/Roaming/PolarisOffice/ETemp/8984_12713152/fImage42783917871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2150" y="1763936"/>
            <a:ext cx="6451250" cy="3326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" name="Google Shape;255;p25"/>
          <p:cNvCxnSpPr/>
          <p:nvPr/>
        </p:nvCxnSpPr>
        <p:spPr>
          <a:xfrm rot="10800000" flipH="1">
            <a:off x="3524500" y="3721713"/>
            <a:ext cx="1981800" cy="12666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310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260;p26"/>
          <p:cNvSpPr txBox="1"/>
          <p:nvPr/>
        </p:nvSpPr>
        <p:spPr>
          <a:xfrm>
            <a:off x="487000" y="1013450"/>
            <a:ext cx="1001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현재 상연작,상연 예정작, 지난 상영작 페이지 - 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이미지 보여주기 </a:t>
            </a:r>
            <a:r>
              <a:rPr lang="en-US" sz="2500">
                <a:solidFill>
                  <a:srgbClr val="5B554F"/>
                </a:solidFill>
              </a:rPr>
              <a:t>소스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262;p26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3;p26" descr="C:/Users/java1/AppData/Roaming/PolarisOffice/ETemp/8984_12713152/fImage427839361726.png"/>
          <p:cNvPicPr preferRelativeResize="0"/>
          <p:nvPr/>
        </p:nvPicPr>
        <p:blipFill rotWithShape="1">
          <a:blip r:embed="rId3">
            <a:alphaModFix/>
          </a:blip>
          <a:srcRect l="36847" t="47800" r="32647" b="44899"/>
          <a:stretch/>
        </p:blipFill>
        <p:spPr>
          <a:xfrm>
            <a:off x="726358" y="1893613"/>
            <a:ext cx="3852714" cy="47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264;p26" descr="C:/Users/java1/AppData/Roaming/PolarisOffice/ETemp/8984_12713152/fImage34172938153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281" y="2773776"/>
            <a:ext cx="7971806" cy="40753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65;p26" descr="C:/Users/java1/AppData/Roaming/PolarisOffice/ETemp/8984_12713152/fImage4633937477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4087" y="2079080"/>
            <a:ext cx="4071884" cy="9835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66;p26"/>
          <p:cNvCxnSpPr/>
          <p:nvPr/>
        </p:nvCxnSpPr>
        <p:spPr>
          <a:xfrm>
            <a:off x="2763975" y="2372225"/>
            <a:ext cx="1762800" cy="924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Google Shape;267;p26"/>
          <p:cNvCxnSpPr/>
          <p:nvPr/>
        </p:nvCxnSpPr>
        <p:spPr>
          <a:xfrm rot="10800000" flipH="1">
            <a:off x="4981000" y="2992425"/>
            <a:ext cx="2766900" cy="903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54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김진선</a:t>
            </a:r>
            <a:endParaRPr 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12811" y="3923636"/>
            <a:ext cx="3247331" cy="2143789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등록한 연극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09036"/>
            <a:ext cx="1588429" cy="15876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5" y="912072"/>
            <a:ext cx="9423591" cy="55587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052887" y="2028825"/>
            <a:ext cx="28194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18101" r="3435" b="63780"/>
          <a:stretch/>
        </p:blipFill>
        <p:spPr>
          <a:xfrm>
            <a:off x="1004887" y="1952625"/>
            <a:ext cx="8763000" cy="88958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100887" y="883286"/>
            <a:ext cx="9906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4887" y="2864431"/>
            <a:ext cx="8763000" cy="2440994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52887" y="5457825"/>
            <a:ext cx="28194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072841" y="3710211"/>
            <a:ext cx="3223059" cy="2357845"/>
            <a:chOff x="3764753" y="982310"/>
            <a:chExt cx="3223059" cy="23578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극단 메인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216016" y="1644052"/>
              <a:ext cx="2743200" cy="15437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상단 메뉴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메인 메뉴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b="1" dirty="0" err="1" smtClean="0">
                  <a:solidFill>
                    <a:schemeClr val="tx1"/>
                  </a:solidFill>
                </a:rPr>
                <a:t>드롭박스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컨텐츠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공지사항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하단 메뉴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4838861" y="2085393"/>
            <a:ext cx="1881025" cy="705432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891087" y="2486025"/>
            <a:ext cx="609600" cy="228600"/>
          </a:xfrm>
          <a:prstGeom prst="roundRect">
            <a:avLst/>
          </a:prstGeom>
          <a:solidFill>
            <a:srgbClr val="EB0000">
              <a:alpha val="9020"/>
            </a:srgb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2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21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" y="6334043"/>
            <a:ext cx="5696243" cy="882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6" name="그룹 5"/>
          <p:cNvGrpSpPr/>
          <p:nvPr/>
        </p:nvGrpSpPr>
        <p:grpSpPr>
          <a:xfrm>
            <a:off x="166687" y="733425"/>
            <a:ext cx="8731699" cy="5524784"/>
            <a:chOff x="1684336" y="941414"/>
            <a:chExt cx="8731699" cy="55247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941414"/>
              <a:ext cx="8725348" cy="93984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6193134"/>
              <a:ext cx="8712648" cy="27306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1881262"/>
              <a:ext cx="8731699" cy="4311872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266676"/>
            <a:ext cx="5124713" cy="387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모서리가 둥근 직사각형 11"/>
          <p:cNvSpPr/>
          <p:nvPr/>
        </p:nvSpPr>
        <p:spPr>
          <a:xfrm>
            <a:off x="1004887" y="352425"/>
            <a:ext cx="2133600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0335" y="930295"/>
            <a:ext cx="2292351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6692" y="1844751"/>
            <a:ext cx="2777995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6287" y="2689349"/>
            <a:ext cx="5791200" cy="63487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76287" y="4331043"/>
            <a:ext cx="3733800" cy="63487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10087" y="3487210"/>
            <a:ext cx="6051444" cy="277099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576833" y="3960622"/>
            <a:ext cx="5984698" cy="762039"/>
            <a:chOff x="9492595" y="2897668"/>
            <a:chExt cx="5984698" cy="7620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197"/>
            <a:stretch/>
          </p:blipFill>
          <p:spPr>
            <a:xfrm>
              <a:off x="9507986" y="2897668"/>
              <a:ext cx="5969307" cy="762039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9492595" y="2899889"/>
              <a:ext cx="5914092" cy="759818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596107" y="5013732"/>
            <a:ext cx="5914092" cy="810451"/>
            <a:chOff x="9492595" y="2016240"/>
            <a:chExt cx="5914092" cy="810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31" r="1706"/>
            <a:stretch/>
          </p:blipFill>
          <p:spPr>
            <a:xfrm>
              <a:off x="9507986" y="2059645"/>
              <a:ext cx="5898701" cy="767046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9492595" y="2016240"/>
              <a:ext cx="5914092" cy="810451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2650318" y="930295"/>
            <a:ext cx="3969369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Dispatcher Servlet + Handler Mapping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을 거쳐 알맞은 컨트롤러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호출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11194" y="2995431"/>
            <a:ext cx="3779731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비즈니스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로직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수행을 위해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Service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호출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462087" y="654046"/>
            <a:ext cx="457200" cy="46037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28887" y="654046"/>
            <a:ext cx="0" cy="129857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281487" y="3095625"/>
            <a:ext cx="2819400" cy="1066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290887" y="4848225"/>
            <a:ext cx="3581400" cy="381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776287" y="5496022"/>
            <a:ext cx="3276600" cy="3810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882774" y="6236327"/>
            <a:ext cx="646113" cy="3810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59717" y="6741065"/>
            <a:ext cx="3731683" cy="3810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1766887" y="5762625"/>
            <a:ext cx="381000" cy="57141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65" y="5935382"/>
            <a:ext cx="2349621" cy="1428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7" name="직선 화살표 연결선 46"/>
          <p:cNvCxnSpPr/>
          <p:nvPr/>
        </p:nvCxnSpPr>
        <p:spPr>
          <a:xfrm>
            <a:off x="5407287" y="7058025"/>
            <a:ext cx="1103313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6706156" y="5680057"/>
            <a:ext cx="3779731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컨트롤러 처리 결과를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view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를 통하여 응답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평행 사변형 49"/>
          <p:cNvSpPr/>
          <p:nvPr/>
        </p:nvSpPr>
        <p:spPr>
          <a:xfrm>
            <a:off x="7837296" y="224082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</a:t>
            </a:r>
            <a:r>
              <a:rPr lang="en-US" altLang="ko-KR" b="1" dirty="0" smtClean="0">
                <a:solidFill>
                  <a:schemeClr val="bg1"/>
                </a:solidFill>
              </a:rPr>
              <a:t>MVC2 </a:t>
            </a:r>
            <a:r>
              <a:rPr lang="ko-KR" altLang="en-US" b="1" dirty="0" smtClean="0">
                <a:solidFill>
                  <a:schemeClr val="bg1"/>
                </a:solidFill>
              </a:rPr>
              <a:t>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3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2" grpId="0" animBg="1"/>
      <p:bldP spid="21" grpId="0" animBg="1"/>
      <p:bldP spid="27" grpId="0" animBg="1"/>
      <p:bldP spid="40" grpId="0" animBg="1"/>
      <p:bldP spid="42" grpId="0" animBg="1"/>
      <p:bldP spid="43" grpId="0" animBg="1"/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7462792" cy="756285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6305" y="2028825"/>
            <a:ext cx="1527782" cy="51816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962932" y="2028825"/>
            <a:ext cx="1442755" cy="51816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83105" y="13894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평행 사변형 12"/>
          <p:cNvSpPr/>
          <p:nvPr/>
        </p:nvSpPr>
        <p:spPr>
          <a:xfrm>
            <a:off x="7837296" y="11144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67815" y="18023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 내림차순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제목 클릭 시 연극 상세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포스터에 마우스 커서 올려두면 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미리보기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활성화 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연극 수정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미승인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된 연극은 수정불가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411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4"/>
            <a:ext cx="9071582" cy="472440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3291" y="2729087"/>
            <a:ext cx="7821196" cy="3414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1. </a:t>
            </a:r>
            <a:r>
              <a:rPr lang="ko-KR" altLang="en-US" b="1" dirty="0" smtClean="0">
                <a:solidFill>
                  <a:srgbClr val="FF0000"/>
                </a:solidFill>
              </a:rPr>
              <a:t>좌석 선택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예매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회당 </a:t>
            </a:r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</a:rPr>
              <a:t>매까지 선택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예매 정보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일시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티켓금액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티켓개수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예매수수료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</a:rPr>
              <a:t>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2. </a:t>
            </a:r>
            <a:r>
              <a:rPr lang="ko-KR" altLang="en-US" b="1" dirty="0" smtClean="0">
                <a:solidFill>
                  <a:srgbClr val="FF0000"/>
                </a:solidFill>
              </a:rPr>
              <a:t>예매 확인 </a:t>
            </a:r>
            <a:r>
              <a:rPr lang="en-US" altLang="ko-KR" b="1" dirty="0" smtClean="0">
                <a:solidFill>
                  <a:srgbClr val="FF0000"/>
                </a:solidFill>
              </a:rPr>
              <a:t>/ </a:t>
            </a:r>
            <a:r>
              <a:rPr lang="ko-KR" altLang="en-US" b="1" dirty="0" smtClean="0">
                <a:solidFill>
                  <a:srgbClr val="FF0000"/>
                </a:solidFill>
              </a:rPr>
              <a:t>결제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모바일 티켓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선택 좌석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주문자 정보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결제 정보 선택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카드 결제만 가능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err="1" smtClean="0">
                <a:solidFill>
                  <a:schemeClr val="tx1"/>
                </a:solidFill>
              </a:rPr>
              <a:t>예매자</a:t>
            </a:r>
            <a:r>
              <a:rPr lang="ko-KR" altLang="en-US" dirty="0" smtClean="0">
                <a:solidFill>
                  <a:schemeClr val="tx1"/>
                </a:solidFill>
              </a:rPr>
              <a:t> 확인 동의 체크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예매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2040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869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87" y="1266825"/>
            <a:ext cx="7544188" cy="2711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모서리가 둥근 직사각형 9"/>
          <p:cNvSpPr/>
          <p:nvPr/>
        </p:nvSpPr>
        <p:spPr>
          <a:xfrm>
            <a:off x="7532496" y="3100205"/>
            <a:ext cx="2946782" cy="330634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평행 사변형 11"/>
          <p:cNvSpPr/>
          <p:nvPr/>
        </p:nvSpPr>
        <p:spPr>
          <a:xfrm>
            <a:off x="7786687" y="2825149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상세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17206" y="3652024"/>
            <a:ext cx="2862072" cy="2449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  <a:latin typeface="+mn-ea"/>
              </a:rPr>
              <a:t>회원 가입 시 기재한 극단 정보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목록으로 돌아가기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버튼 클릭 시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등록한 연극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651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" y="0"/>
            <a:ext cx="8715773" cy="7562850"/>
            <a:chOff x="51997" y="0"/>
            <a:chExt cx="7582290" cy="76931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" y="657225"/>
            <a:ext cx="8663370" cy="67056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평행 사변형 14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수정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번호를 제외한 정보 수정 가능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유효성은 연극 등록과 동일한 형태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수정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목록으로 돌아가기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등록한 연극 목록으로 이동 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72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6" y="657225"/>
            <a:ext cx="9944611" cy="3141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6" y="3248025"/>
            <a:ext cx="9944611" cy="40388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모서리가 둥근 직사각형 13"/>
          <p:cNvSpPr/>
          <p:nvPr/>
        </p:nvSpPr>
        <p:spPr>
          <a:xfrm>
            <a:off x="7532496" y="166811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평행 사변형 14"/>
          <p:cNvSpPr/>
          <p:nvPr/>
        </p:nvSpPr>
        <p:spPr>
          <a:xfrm>
            <a:off x="7786687" y="139305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수정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17206" y="208096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번호를 제외한 정보 수정 가능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유효성은 연극 등록과 동일한 형태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수정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목록으로 돌아가기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등록한 연극 목록으로 이동 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04887" y="1724025"/>
            <a:ext cx="5638800" cy="0"/>
          </a:xfrm>
          <a:prstGeom prst="line">
            <a:avLst/>
          </a:prstGeom>
          <a:ln w="28575">
            <a:solidFill>
              <a:srgbClr val="E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28687" y="5076825"/>
            <a:ext cx="2590800" cy="0"/>
          </a:xfrm>
          <a:prstGeom prst="line">
            <a:avLst/>
          </a:prstGeom>
          <a:ln w="28575">
            <a:solidFill>
              <a:srgbClr val="E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8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" y="657225"/>
            <a:ext cx="7392174" cy="6905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30"/>
          <a:stretch/>
        </p:blipFill>
        <p:spPr>
          <a:xfrm>
            <a:off x="2417116" y="346247"/>
            <a:ext cx="8062162" cy="236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모서리가 둥근 직사각형 5"/>
          <p:cNvSpPr/>
          <p:nvPr/>
        </p:nvSpPr>
        <p:spPr>
          <a:xfrm>
            <a:off x="7532496" y="166811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평행 사변형 6"/>
          <p:cNvSpPr/>
          <p:nvPr/>
        </p:nvSpPr>
        <p:spPr>
          <a:xfrm>
            <a:off x="7786687" y="139305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극단 정보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17206" y="208096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회원 가입 시 기재한 극단 정보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회원 정보 수정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버튼 클릭 시 회원 정보 수정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266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평행 사변형 6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극단 정보 수정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아이디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사업자등록 정보를 제외한 개인 정보 수정 가능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], 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취소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버튼 클릭 시 극단 회원 정보 페이지로 이동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" y="1038224"/>
            <a:ext cx="7385219" cy="62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평행 사변형 6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극단 정보 수정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아이디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사업자등록 정보를 제외한 개인 정보 수정 가능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], 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취소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버튼 클릭 시 극단 회원 정보 페이지로 이동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1577"/>
            <a:ext cx="7382896" cy="7559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1" name="직선 연결선 10"/>
          <p:cNvCxnSpPr/>
          <p:nvPr/>
        </p:nvCxnSpPr>
        <p:spPr>
          <a:xfrm>
            <a:off x="471487" y="6677025"/>
            <a:ext cx="1600200" cy="0"/>
          </a:xfrm>
          <a:prstGeom prst="line">
            <a:avLst/>
          </a:prstGeom>
          <a:ln w="28575">
            <a:solidFill>
              <a:srgbClr val="E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47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0"/>
            <a:ext cx="7493385" cy="4921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71" y="2927112"/>
            <a:ext cx="7607691" cy="4635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4" name="그룹 3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공지사항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004887" y="1647825"/>
            <a:ext cx="838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919287" y="2105025"/>
            <a:ext cx="1447800" cy="2667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93385" cy="44071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87" y="3092985"/>
            <a:ext cx="7544188" cy="4426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5" name="그룹 14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극단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FAQ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852487" y="1647825"/>
            <a:ext cx="1600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52687" y="2028825"/>
            <a:ext cx="1981200" cy="2971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1780" cy="56073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58" y="2628646"/>
            <a:ext cx="5188217" cy="49342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9" name="모서리가 둥근 직사각형 18"/>
          <p:cNvSpPr/>
          <p:nvPr/>
        </p:nvSpPr>
        <p:spPr>
          <a:xfrm>
            <a:off x="1967998" y="2613169"/>
            <a:ext cx="1600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599548" y="2994169"/>
            <a:ext cx="2282139" cy="12444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일반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FAQ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1" y="842152"/>
            <a:ext cx="7380096" cy="591107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100887" y="1908952"/>
            <a:ext cx="3124200" cy="2664888"/>
            <a:chOff x="7532496" y="1038225"/>
            <a:chExt cx="3124200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일반 기타 문의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794624" y="1497537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+mn-ea"/>
                </a:rPr>
                <a:t>극단 회원 이메일 목록 가입일 </a:t>
              </a: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내림차순 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</a:rPr>
                <a:t>나열</a:t>
              </a: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04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566821"/>
            <a:ext cx="9071582" cy="332274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43087" y="2105025"/>
            <a:ext cx="4495800" cy="260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1. </a:t>
            </a:r>
            <a:r>
              <a:rPr lang="ko-KR" altLang="en-US" b="1" dirty="0" smtClean="0">
                <a:solidFill>
                  <a:srgbClr val="EB0000"/>
                </a:solidFill>
              </a:rPr>
              <a:t>내 정보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내 정보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내 정보 수정하기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2. </a:t>
            </a:r>
            <a:r>
              <a:rPr lang="ko-KR" altLang="en-US" b="1" dirty="0" smtClean="0">
                <a:solidFill>
                  <a:srgbClr val="EB0000"/>
                </a:solidFill>
              </a:rPr>
              <a:t>예약 정보</a:t>
            </a:r>
            <a:endParaRPr lang="en-US" altLang="ko-KR" b="1" dirty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예약 내역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예약 취소하기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3. </a:t>
            </a:r>
            <a:r>
              <a:rPr lang="ko-KR" altLang="en-US" b="1" dirty="0" smtClean="0">
                <a:solidFill>
                  <a:srgbClr val="EB0000"/>
                </a:solidFill>
              </a:rPr>
              <a:t>예약 취소 정보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4. </a:t>
            </a:r>
            <a:r>
              <a:rPr lang="ko-KR" altLang="en-US" b="1" dirty="0" smtClean="0">
                <a:solidFill>
                  <a:srgbClr val="EB0000"/>
                </a:solidFill>
              </a:rPr>
              <a:t>내가 본 연극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5. </a:t>
            </a:r>
            <a:r>
              <a:rPr lang="ko-KR" altLang="en-US" b="1" dirty="0" smtClean="0">
                <a:solidFill>
                  <a:srgbClr val="EB0000"/>
                </a:solidFill>
              </a:rPr>
              <a:t>나의 맞춤 연극</a:t>
            </a:r>
            <a:endParaRPr lang="en-US" altLang="ko-KR" b="1" dirty="0">
              <a:solidFill>
                <a:srgbClr val="EB0000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328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마이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1659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0630" y="5305425"/>
            <a:ext cx="9071582" cy="1676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462087" y="5795567"/>
            <a:ext cx="7619999" cy="957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1. </a:t>
            </a:r>
            <a:r>
              <a:rPr lang="ko-KR" altLang="en-US" b="1" dirty="0" smtClean="0">
                <a:solidFill>
                  <a:srgbClr val="EB0000"/>
                </a:solidFill>
              </a:rPr>
              <a:t>아이디 찾기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 marL="342900"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2. </a:t>
            </a:r>
            <a:r>
              <a:rPr lang="ko-KR" altLang="en-US" b="1" dirty="0" smtClean="0">
                <a:solidFill>
                  <a:srgbClr val="EB0000"/>
                </a:solidFill>
              </a:rPr>
              <a:t>비밀번호 찾기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 marL="342900"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임시 비밀번호를 가입 시 기입한 이메일로 전송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253287" y="50768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8680" y="53932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7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19" name="Object 8"/>
          <p:cNvSpPr txBox="1"/>
          <p:nvPr/>
        </p:nvSpPr>
        <p:spPr>
          <a:xfrm>
            <a:off x="5191647" y="428625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7388896" cy="7562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51"/>
          <a:stretch/>
        </p:blipFill>
        <p:spPr>
          <a:xfrm>
            <a:off x="5043488" y="-3600"/>
            <a:ext cx="5638800" cy="7562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모서리가 둥근 직사각형 11"/>
          <p:cNvSpPr/>
          <p:nvPr/>
        </p:nvSpPr>
        <p:spPr>
          <a:xfrm>
            <a:off x="1445960" y="1571625"/>
            <a:ext cx="1387727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909887" y="1800225"/>
            <a:ext cx="35052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7075297" y="1823687"/>
            <a:ext cx="2946782" cy="42437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329487" y="2409825"/>
            <a:ext cx="2607880" cy="3526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네비게이션바로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일반 회원 이용 약관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], [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극단 회원 이용 약관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이동 가능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메뉴 목차 클릭 시 해당 내용으로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580983" y="1571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이용 약관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0"/>
            <a:ext cx="7512149" cy="75628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075297" y="1823687"/>
            <a:ext cx="2946782" cy="18815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329487" y="2409825"/>
            <a:ext cx="2607880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메뉴 목차 클릭 시 해당 내용으로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7580983" y="1571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정보 취급 방침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9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7" y="698573"/>
            <a:ext cx="10338552" cy="6477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44"/>
          <a:stretch/>
        </p:blipFill>
        <p:spPr>
          <a:xfrm>
            <a:off x="3987757" y="1460573"/>
            <a:ext cx="6090978" cy="4322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모서리가 둥근 직사각형 17"/>
          <p:cNvSpPr/>
          <p:nvPr/>
        </p:nvSpPr>
        <p:spPr>
          <a:xfrm>
            <a:off x="859775" y="5956373"/>
            <a:ext cx="2518382" cy="333038"/>
          </a:xfrm>
          <a:prstGeom prst="roundRect">
            <a:avLst/>
          </a:prstGeom>
          <a:noFill/>
          <a:ln w="38100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378157" y="1841573"/>
            <a:ext cx="830928" cy="4035763"/>
          </a:xfrm>
          <a:prstGeom prst="straightConnector1">
            <a:avLst/>
          </a:prstGeom>
          <a:ln w="57150">
            <a:solidFill>
              <a:srgbClr val="EB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평행 사변형 19"/>
          <p:cNvSpPr/>
          <p:nvPr/>
        </p:nvSpPr>
        <p:spPr>
          <a:xfrm>
            <a:off x="7891831" y="467663"/>
            <a:ext cx="2186904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Swagger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사용</a:t>
            </a:r>
            <a:endParaRPr lang="en-US" altLang="ko-KR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576887" y="4314825"/>
            <a:ext cx="4358893" cy="2592666"/>
            <a:chOff x="9541664" y="3037995"/>
            <a:chExt cx="3312350" cy="171961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9541664" y="3037995"/>
              <a:ext cx="3312350" cy="1719614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615487" y="3156194"/>
              <a:ext cx="3238527" cy="14832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sz="2400" b="1" dirty="0" smtClean="0">
                  <a:solidFill>
                    <a:schemeClr val="tx1"/>
                  </a:solidFill>
                  <a:latin typeface="+mn-ea"/>
                </a:rPr>
                <a:t>REST API </a:t>
              </a:r>
              <a:r>
                <a:rPr lang="ko-KR" altLang="en-US" sz="2400" b="1" dirty="0" smtClean="0">
                  <a:solidFill>
                    <a:schemeClr val="tx1"/>
                  </a:solidFill>
                  <a:latin typeface="+mn-ea"/>
                </a:rPr>
                <a:t>명세를 문서화</a:t>
              </a:r>
              <a:endParaRPr lang="en-US" altLang="ko-KR" sz="2400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dirty="0" smtClean="0">
                  <a:solidFill>
                    <a:schemeClr val="tx1"/>
                  </a:solidFill>
                  <a:latin typeface="+mn-ea"/>
                </a:rPr>
                <a:t>- API</a:t>
              </a:r>
              <a:r>
                <a:rPr lang="ko-KR" altLang="en-US" dirty="0" smtClean="0">
                  <a:solidFill>
                    <a:schemeClr val="tx1"/>
                  </a:solidFill>
                  <a:latin typeface="+mn-ea"/>
                </a:rPr>
                <a:t>가 어떤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+mn-ea"/>
                </a:rPr>
                <a:t>로직을</a:t>
              </a:r>
              <a:r>
                <a:rPr lang="ko-KR" altLang="en-US" dirty="0" smtClean="0">
                  <a:solidFill>
                    <a:schemeClr val="tx1"/>
                  </a:solidFill>
                  <a:latin typeface="+mn-ea"/>
                </a:rPr>
                <a:t> 수행하는지 설명하고 이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+mn-ea"/>
                </a:rPr>
                <a:t>로직을</a:t>
              </a:r>
              <a:r>
                <a:rPr lang="ko-KR" altLang="en-US" dirty="0" smtClean="0">
                  <a:solidFill>
                    <a:schemeClr val="tx1"/>
                  </a:solidFill>
                  <a:latin typeface="+mn-ea"/>
                </a:rPr>
                <a:t> 수행하기 위해 어떤 값을 요청하며</a:t>
              </a:r>
              <a:r>
                <a:rPr lang="en-US" altLang="ko-KR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dirty="0" smtClean="0">
                  <a:solidFill>
                    <a:schemeClr val="tx1"/>
                  </a:solidFill>
                  <a:latin typeface="+mn-ea"/>
                </a:rPr>
                <a:t>이에 따른 응답값으로는 무엇을 받을 수 있는지 정리</a:t>
              </a:r>
              <a:endParaRPr lang="en-US" altLang="ko-KR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77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075786" y="3925267"/>
            <a:ext cx="4521379" cy="2142158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취소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내역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관람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맞춤 연극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09036"/>
            <a:ext cx="1586136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유정원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8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513" y="1649631"/>
            <a:ext cx="3716949" cy="14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99" y="3029064"/>
            <a:ext cx="6253425" cy="45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100" y="1380816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6"/>
          <p:cNvSpPr/>
          <p:nvPr/>
        </p:nvSpPr>
        <p:spPr>
          <a:xfrm>
            <a:off x="4346450" y="1343025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6"/>
          <p:cNvSpPr/>
          <p:nvPr/>
        </p:nvSpPr>
        <p:spPr>
          <a:xfrm>
            <a:off x="1356725" y="2422725"/>
            <a:ext cx="18489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6"/>
          <p:cNvSpPr/>
          <p:nvPr/>
        </p:nvSpPr>
        <p:spPr>
          <a:xfrm>
            <a:off x="936925" y="1961891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6"/>
          <p:cNvSpPr/>
          <p:nvPr/>
        </p:nvSpPr>
        <p:spPr>
          <a:xfrm>
            <a:off x="1833975" y="2947241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275" y="3268239"/>
            <a:ext cx="4614249" cy="38256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4" name="Google Shape;704;p46"/>
          <p:cNvSpPr/>
          <p:nvPr/>
        </p:nvSpPr>
        <p:spPr>
          <a:xfrm>
            <a:off x="2360150" y="66593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6"/>
          <p:cNvSpPr/>
          <p:nvPr/>
        </p:nvSpPr>
        <p:spPr>
          <a:xfrm>
            <a:off x="2389125" y="42156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96583" y="965151"/>
            <a:ext cx="4607763" cy="21546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sp>
        <p:nvSpPr>
          <p:cNvPr id="702" name="Google Shape;702;p46"/>
          <p:cNvSpPr txBox="1"/>
          <p:nvPr/>
        </p:nvSpPr>
        <p:spPr>
          <a:xfrm>
            <a:off x="5839324" y="1036416"/>
            <a:ext cx="4630149" cy="210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 버튼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회원 가입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버튼과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극단 회원 가입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있다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회원가입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개인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수집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및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약관과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마로티켓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이동한다</a:t>
            </a:r>
            <a:r>
              <a:rPr lang="en-US" sz="1600" b="1" i="0" u="none" strike="noStrike" cap="none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350854" y="457191"/>
            <a:ext cx="5467495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이용 약관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699" name="Google Shape;699;p46"/>
          <p:cNvSpPr/>
          <p:nvPr/>
        </p:nvSpPr>
        <p:spPr>
          <a:xfrm>
            <a:off x="6034087" y="65722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0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357687" y="965151"/>
            <a:ext cx="6146659" cy="21546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sp>
        <p:nvSpPr>
          <p:cNvPr id="711" name="Google Shape;711;g20f7b7ed4fc_1_34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3" name="Google Shape;713;g20f7b7ed4fc_1_34"/>
          <p:cNvPicPr preferRelativeResize="0"/>
          <p:nvPr/>
        </p:nvPicPr>
        <p:blipFill rotWithShape="1">
          <a:blip r:embed="rId3">
            <a:alphaModFix/>
          </a:blip>
          <a:srcRect l="2286" b="50104"/>
          <a:stretch/>
        </p:blipFill>
        <p:spPr>
          <a:xfrm>
            <a:off x="4191550" y="3152025"/>
            <a:ext cx="6446150" cy="356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0f7b7ed4fc_1_34"/>
          <p:cNvPicPr preferRelativeResize="0"/>
          <p:nvPr/>
        </p:nvPicPr>
        <p:blipFill rotWithShape="1">
          <a:blip r:embed="rId4">
            <a:alphaModFix/>
          </a:blip>
          <a:srcRect l="4855" r="6703" b="4769"/>
          <a:stretch/>
        </p:blipFill>
        <p:spPr>
          <a:xfrm>
            <a:off x="69750" y="1745675"/>
            <a:ext cx="4048377" cy="575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20f7b7ed4fc_1_34"/>
          <p:cNvSpPr txBox="1"/>
          <p:nvPr/>
        </p:nvSpPr>
        <p:spPr>
          <a:xfrm>
            <a:off x="4357687" y="1186842"/>
            <a:ext cx="6065700" cy="186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가입을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위한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입력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입니다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유효성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검사는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어노테이션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이용했다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정규식에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않을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경우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에러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문구가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뜬다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(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에러문구는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빨간색으로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표시</a:t>
            </a:r>
            <a:r>
              <a:rPr lang="en-US" sz="1400" b="1" dirty="0">
                <a:latin typeface="+mn-ea"/>
                <a:cs typeface="Calibri"/>
                <a:sym typeface="Calibri"/>
              </a:rPr>
              <a:t>)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재확인은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않으면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커서를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다른곳을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클릭했을때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바로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뜬다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716" name="Google Shape;716;g20f7b7ed4fc_1_34"/>
          <p:cNvPicPr preferRelativeResize="0"/>
          <p:nvPr/>
        </p:nvPicPr>
        <p:blipFill rotWithShape="1">
          <a:blip r:embed="rId5">
            <a:alphaModFix/>
          </a:blip>
          <a:srcRect r="3063"/>
          <a:stretch/>
        </p:blipFill>
        <p:spPr>
          <a:xfrm>
            <a:off x="3300100" y="6073200"/>
            <a:ext cx="7337600" cy="1489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평행 사변형 8"/>
          <p:cNvSpPr/>
          <p:nvPr/>
        </p:nvSpPr>
        <p:spPr>
          <a:xfrm>
            <a:off x="350854" y="457191"/>
            <a:ext cx="5467495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580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44628" y="5470751"/>
            <a:ext cx="9978822" cy="196827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pic>
        <p:nvPicPr>
          <p:cNvPr id="724" name="Google Shape;724;g20fc84695d6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13" y="1361100"/>
            <a:ext cx="6274727" cy="3932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g20fc84695d6_0_34"/>
          <p:cNvPicPr preferRelativeResize="0"/>
          <p:nvPr/>
        </p:nvPicPr>
        <p:blipFill rotWithShape="1">
          <a:blip r:embed="rId4">
            <a:alphaModFix/>
          </a:blip>
          <a:srcRect t="51267" r="37550"/>
          <a:stretch/>
        </p:blipFill>
        <p:spPr>
          <a:xfrm>
            <a:off x="5766676" y="1361100"/>
            <a:ext cx="4929899" cy="3932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6" name="Google Shape;726;g20fc84695d6_0_34"/>
          <p:cNvSpPr txBox="1"/>
          <p:nvPr/>
        </p:nvSpPr>
        <p:spPr>
          <a:xfrm>
            <a:off x="569850" y="5586199"/>
            <a:ext cx="97536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dirty="0">
                <a:latin typeface="+mn-ea"/>
                <a:cs typeface="Calibri"/>
                <a:sym typeface="Calibri"/>
              </a:rPr>
              <a:t>중복체크 버튼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클릭시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id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입력칸이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빈칸일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경우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경고메시지가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표시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latin typeface="+mn-ea"/>
                <a:cs typeface="Calibri"/>
                <a:sym typeface="Calibri"/>
              </a:rPr>
              <a:t>입력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칸에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값이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비어져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있지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않으면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ajax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요청을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보내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id가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DB시스템에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존재하는지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확인합니다</a:t>
            </a:r>
            <a:r>
              <a:rPr lang="en-US" sz="1600" b="1" dirty="0"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latin typeface="+mn-ea"/>
                <a:cs typeface="Calibri"/>
                <a:sym typeface="Calibri"/>
              </a:rPr>
              <a:t>ajax요청은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http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메서드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post방식을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사용하여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컨트롤의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/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uIdCheck로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전송됩니다</a:t>
            </a:r>
            <a:r>
              <a:rPr lang="en-US" sz="1600" b="1" dirty="0"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확인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결과에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따라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메서드는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"overlap"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또는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"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nooverlap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"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메시지와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HTTP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상태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OK인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ResponseEntity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개체를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생성하고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반환합니다</a:t>
            </a:r>
            <a:r>
              <a:rPr lang="en-US" sz="1600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350854" y="457191"/>
            <a:ext cx="61404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비동기 기능  </a:t>
            </a:r>
          </a:p>
        </p:txBody>
      </p:sp>
    </p:spTree>
    <p:extLst>
      <p:ext uri="{BB962C8B-B14F-4D97-AF65-F5344CB8AC3E}">
        <p14:creationId xmlns:p14="http://schemas.microsoft.com/office/powerpoint/2010/main" val="39110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g20fc84695d6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900" y="1389767"/>
            <a:ext cx="7669403" cy="56982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3" name="Google Shape;733;g20fc84695d6_0_63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g20fc84695d6_0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20fc84695d6_0_63"/>
          <p:cNvPicPr preferRelativeResize="0"/>
          <p:nvPr/>
        </p:nvPicPr>
        <p:blipFill rotWithShape="1">
          <a:blip r:embed="rId5">
            <a:alphaModFix/>
          </a:blip>
          <a:srcRect l="39616" t="31922" r="39073" b="51112"/>
          <a:stretch/>
        </p:blipFill>
        <p:spPr>
          <a:xfrm>
            <a:off x="4937825" y="5752425"/>
            <a:ext cx="3262597" cy="16866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6" name="Google Shape;736;g20fc84695d6_0_63"/>
          <p:cNvSpPr/>
          <p:nvPr/>
        </p:nvSpPr>
        <p:spPr>
          <a:xfrm>
            <a:off x="89075" y="5767375"/>
            <a:ext cx="4510800" cy="14571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g20fc84695d6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0725" y="2034775"/>
            <a:ext cx="4283626" cy="1365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평행 사변형 10"/>
          <p:cNvSpPr/>
          <p:nvPr/>
        </p:nvSpPr>
        <p:spPr>
          <a:xfrm>
            <a:off x="350854" y="457191"/>
            <a:ext cx="51498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소스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72087" y="3536855"/>
            <a:ext cx="5232260" cy="236372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ㅍㅍㅍㅍ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195887" y="3627219"/>
            <a:ext cx="5346700" cy="22878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등록에 실패하면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콘솔창에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오류를 리스트로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콘솔창에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보여주고 회원가입 폼으로 돌아갑니다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완료시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비밀번호는 암호화되어 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DB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에 전송됩니다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성공시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회원 가입 성공 페이지가 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3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초 정도 보여지고 로그인창으로 이동됩니다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 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g20fc84695d6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75" y="1876550"/>
            <a:ext cx="3940176" cy="139188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20fc84695d6_0_85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" name="Google Shape;747;g20fc84695d6_0_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20fc84695d6_0_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699" y="3119847"/>
            <a:ext cx="6253425" cy="45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20fc84695d6_0_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100" y="1504650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20fc84695d6_0_85"/>
          <p:cNvSpPr/>
          <p:nvPr/>
        </p:nvSpPr>
        <p:spPr>
          <a:xfrm>
            <a:off x="4346450" y="1483138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0fc84695d6_0_85"/>
          <p:cNvSpPr/>
          <p:nvPr/>
        </p:nvSpPr>
        <p:spPr>
          <a:xfrm>
            <a:off x="3023200" y="2675550"/>
            <a:ext cx="19221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0fc84695d6_0_85"/>
          <p:cNvSpPr/>
          <p:nvPr/>
        </p:nvSpPr>
        <p:spPr>
          <a:xfrm>
            <a:off x="4802600" y="2312188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0fc84695d6_0_85"/>
          <p:cNvSpPr/>
          <p:nvPr/>
        </p:nvSpPr>
        <p:spPr>
          <a:xfrm>
            <a:off x="1833975" y="3071075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g20fc84695d6_0_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275" y="3268239"/>
            <a:ext cx="4614249" cy="38256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7" name="Google Shape;757;g20fc84695d6_0_85"/>
          <p:cNvSpPr/>
          <p:nvPr/>
        </p:nvSpPr>
        <p:spPr>
          <a:xfrm>
            <a:off x="2360150" y="67414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20fc84695d6_0_85"/>
          <p:cNvSpPr/>
          <p:nvPr/>
        </p:nvSpPr>
        <p:spPr>
          <a:xfrm>
            <a:off x="2389125" y="42977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350854" y="457191"/>
            <a:ext cx="50736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극단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소스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7199" y="1363630"/>
            <a:ext cx="4656488" cy="17319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ㅍㅍㅍㅍ</a:t>
            </a:r>
            <a:endParaRPr lang="ko-KR" altLang="en-US" dirty="0"/>
          </a:p>
        </p:txBody>
      </p:sp>
      <p:sp>
        <p:nvSpPr>
          <p:cNvPr id="755" name="Google Shape;755;g20fc84695d6_0_85"/>
          <p:cNvSpPr txBox="1"/>
          <p:nvPr/>
        </p:nvSpPr>
        <p:spPr>
          <a:xfrm>
            <a:off x="5729287" y="1522024"/>
            <a:ext cx="4711993" cy="143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 버튼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회원 가입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극단 회원 가입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있다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극단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회원가입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개인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수집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및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마로티켓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>
                <a:latin typeface="+mn-ea"/>
                <a:cs typeface="Calibri"/>
                <a:sym typeface="Calibri"/>
              </a:rPr>
              <a:t>이</a:t>
            </a:r>
            <a:r>
              <a:rPr lang="en-US" sz="1400" b="1" i="0" u="none" strike="noStrike" cap="none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동한다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752" name="Google Shape;752;g20fc84695d6_0_85"/>
          <p:cNvSpPr/>
          <p:nvPr/>
        </p:nvSpPr>
        <p:spPr>
          <a:xfrm>
            <a:off x="5715439" y="1211601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30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0fc84695d6_0_45"/>
          <p:cNvSpPr txBox="1"/>
          <p:nvPr/>
        </p:nvSpPr>
        <p:spPr>
          <a:xfrm>
            <a:off x="729438" y="937367"/>
            <a:ext cx="3211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극단 회원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20fc84695d6_0_45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5" name="Google Shape;765;g20fc84695d6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20fc84695d6_0_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13" y="1351322"/>
            <a:ext cx="3757753" cy="604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20fc84695d6_0_45"/>
          <p:cNvPicPr preferRelativeResize="0"/>
          <p:nvPr/>
        </p:nvPicPr>
        <p:blipFill rotWithShape="1">
          <a:blip r:embed="rId5">
            <a:alphaModFix/>
          </a:blip>
          <a:srcRect b="62330"/>
          <a:stretch/>
        </p:blipFill>
        <p:spPr>
          <a:xfrm>
            <a:off x="3733175" y="982625"/>
            <a:ext cx="5027576" cy="395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20fc84695d6_0_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25" y="5525749"/>
            <a:ext cx="9653425" cy="1714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모서리가 둥근 직사각형 8"/>
          <p:cNvSpPr/>
          <p:nvPr/>
        </p:nvSpPr>
        <p:spPr>
          <a:xfrm>
            <a:off x="6643687" y="1952625"/>
            <a:ext cx="3860660" cy="33268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가입을 위한 정보 입력 페이지 입니다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유효성 검사는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어노테이션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정규식을 이용했다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정규식에 일치 하지 않을 경우 에러 문구가 뜬다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r>
              <a:rPr lang="ko-KR" altLang="en-US" sz="1400" b="1" dirty="0" smtClean="0">
                <a:latin typeface="+mn-ea"/>
                <a:cs typeface="Calibri"/>
                <a:sym typeface="Calibri"/>
              </a:rPr>
              <a:t>구는 </a:t>
            </a:r>
            <a:r>
              <a:rPr lang="ko-KR" altLang="en-US" sz="1400" b="1" dirty="0">
                <a:latin typeface="+mn-ea"/>
                <a:cs typeface="Calibri"/>
                <a:sym typeface="Calibri"/>
              </a:rPr>
              <a:t>빨간색으로 표시</a:t>
            </a:r>
            <a:r>
              <a:rPr lang="en-US" altLang="ko-KR" sz="1400" b="1" dirty="0">
                <a:latin typeface="+mn-ea"/>
                <a:cs typeface="Calibri"/>
                <a:sym typeface="Calibri"/>
              </a:rPr>
              <a:t>)</a:t>
            </a:r>
            <a:endParaRPr lang="ko-KR" altLang="en-US" sz="1400" b="1" dirty="0"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 재확인은 비밀번호와 일치 하지 않으면 커서를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다른곳을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클릭했을때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바로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8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343025"/>
            <a:ext cx="9071582" cy="60198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57287" y="1715199"/>
            <a:ext cx="8763000" cy="5495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회원 종류 선택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선택 후 가입 절차 진행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필수 동의 안내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개인 정보 수집 및 이용 동의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 약관 동의 체크 후 가입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회원 정보 입력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생년월일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성별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휴대폰번호</a:t>
            </a:r>
            <a:r>
              <a:rPr lang="en-US" altLang="ko-KR" dirty="0" smtClean="0">
                <a:solidFill>
                  <a:schemeClr val="tx1"/>
                </a:solidFill>
              </a:rPr>
              <a:t>, 			</a:t>
            </a:r>
            <a:r>
              <a:rPr lang="ko-KR" altLang="en-US" dirty="0" err="1" smtClean="0">
                <a:solidFill>
                  <a:schemeClr val="tx1"/>
                </a:solidFill>
              </a:rPr>
              <a:t>관심장르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회원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</a:rPr>
              <a:t>극단명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극단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극단 주소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사업자 구분</a:t>
            </a:r>
            <a:r>
              <a:rPr lang="en-US" altLang="ko-KR" dirty="0" smtClean="0">
                <a:solidFill>
                  <a:schemeClr val="tx1"/>
                </a:solidFill>
              </a:rPr>
              <a:t>, 		</a:t>
            </a:r>
            <a:r>
              <a:rPr lang="ko-KR" altLang="en-US" dirty="0" err="1" smtClean="0">
                <a:solidFill>
                  <a:schemeClr val="tx1"/>
                </a:solidFill>
              </a:rPr>
              <a:t>사업자번호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설립일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이메일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휴대폰 </a:t>
            </a:r>
            <a:r>
              <a:rPr lang="en-US" altLang="ko-KR" dirty="0" smtClean="0">
                <a:solidFill>
                  <a:schemeClr val="tx1"/>
                </a:solidFill>
              </a:rPr>
              <a:t>			</a:t>
            </a:r>
            <a:r>
              <a:rPr lang="ko-KR" altLang="en-US" dirty="0" smtClean="0">
                <a:solidFill>
                  <a:schemeClr val="tx1"/>
                </a:solidFill>
              </a:rPr>
              <a:t>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계좌 정보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은행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계좌번호</a:t>
            </a:r>
            <a:r>
              <a:rPr lang="en-US" altLang="ko-KR" dirty="0" smtClean="0">
                <a:solidFill>
                  <a:schemeClr val="tx1"/>
                </a:solidFill>
              </a:rPr>
              <a:t>), </a:t>
            </a:r>
            <a:r>
              <a:rPr lang="ko-KR" altLang="en-US" dirty="0" smtClean="0">
                <a:solidFill>
                  <a:schemeClr val="tx1"/>
                </a:solidFill>
              </a:rPr>
              <a:t>예금주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사업자 등록증 사본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가입 완료 안내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회원은 관리자가 사업자등록증의 업태와 종목이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창작 및 예술 관련 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서비스업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을 확인하여 권한 부여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00188" y="1038225"/>
            <a:ext cx="23622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회원가입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3280" y="1419225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chemeClr val="bg1"/>
                </a:solidFill>
              </a:rPr>
              <a:t>일반</a:t>
            </a:r>
            <a:r>
              <a:rPr lang="ko-KR" altLang="en-US" dirty="0" smtClean="0">
                <a:solidFill>
                  <a:schemeClr val="bg1"/>
                </a:solidFill>
              </a:rPr>
              <a:t> 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659921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309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g20fc84695d6_0_57"/>
          <p:cNvPicPr preferRelativeResize="0"/>
          <p:nvPr/>
        </p:nvPicPr>
        <p:blipFill rotWithShape="1">
          <a:blip r:embed="rId3">
            <a:alphaModFix/>
          </a:blip>
          <a:srcRect t="35724" r="15590"/>
          <a:stretch/>
        </p:blipFill>
        <p:spPr>
          <a:xfrm>
            <a:off x="7010925" y="1284012"/>
            <a:ext cx="3685650" cy="41711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8" name="Google Shape;778;g20fc84695d6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070" y="1284012"/>
            <a:ext cx="6225851" cy="39057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모서리가 둥근 직사각형 7"/>
          <p:cNvSpPr/>
          <p:nvPr/>
        </p:nvSpPr>
        <p:spPr>
          <a:xfrm>
            <a:off x="785070" y="5381625"/>
            <a:ext cx="9211417" cy="1905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중복체크 버튼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입력칸이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빈칸일 경우 경고메시지가 표시</a:t>
            </a: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 칸에 값이 비어져 있지 않으면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ajax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요청을 보내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시스템에 존재하는지 확인합니다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극단 회원은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일반회원의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아이디와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겹칠수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없도록 일반 회원의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또한 중복 검사를 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ajax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요청은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http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메서드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post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방식을 사용하여 컨트롤의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/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uIdCheck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 전송됩니다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확인 결과에 따라 메서드는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"overlap"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또는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nooverlap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메시지와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HTTP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상태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OK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인 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ResponseEntity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개체를 생성하고 반환합니다</a:t>
            </a:r>
            <a:r>
              <a:rPr lang="en-US" altLang="ko-KR" sz="1400" b="1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350854" y="452682"/>
            <a:ext cx="52260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극단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소스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82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0fc84695d6_0_175"/>
          <p:cNvSpPr txBox="1"/>
          <p:nvPr/>
        </p:nvSpPr>
        <p:spPr>
          <a:xfrm>
            <a:off x="5554947" y="7211446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7" name="Google Shape;787;g20fc84695d6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9550" y="1504650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20fc84695d6_0_175"/>
          <p:cNvSpPr/>
          <p:nvPr/>
        </p:nvSpPr>
        <p:spPr>
          <a:xfrm>
            <a:off x="3982135" y="1483138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g20fc84695d6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25" y="2364581"/>
            <a:ext cx="4551451" cy="2336126"/>
          </a:xfrm>
          <a:prstGeom prst="rect">
            <a:avLst/>
          </a:prstGeom>
          <a:noFill/>
          <a:ln w="9525" cap="flat" cmpd="sng">
            <a:solidFill>
              <a:srgbClr val="5B55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0" name="Google Shape;790;g20fc84695d6_0_1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2826" y="2358601"/>
            <a:ext cx="5830649" cy="2767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1" name="Google Shape;791;g20fc84695d6_0_175"/>
          <p:cNvSpPr/>
          <p:nvPr/>
        </p:nvSpPr>
        <p:spPr>
          <a:xfrm>
            <a:off x="3501085" y="1167114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20fc84695d6_0_175"/>
          <p:cNvSpPr/>
          <p:nvPr/>
        </p:nvSpPr>
        <p:spPr>
          <a:xfrm>
            <a:off x="729450" y="2358550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20fc84695d6_0_175"/>
          <p:cNvSpPr/>
          <p:nvPr/>
        </p:nvSpPr>
        <p:spPr>
          <a:xfrm>
            <a:off x="5628763" y="2358550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6" name="Google Shape;796;g20fc84695d6_0_175"/>
          <p:cNvCxnSpPr>
            <a:stCxn id="788" idx="2"/>
            <a:endCxn id="789" idx="0"/>
          </p:cNvCxnSpPr>
          <p:nvPr/>
        </p:nvCxnSpPr>
        <p:spPr>
          <a:xfrm flipH="1">
            <a:off x="2363185" y="1927438"/>
            <a:ext cx="2275800" cy="437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797" name="Google Shape;797;g20fc84695d6_0_175"/>
          <p:cNvCxnSpPr>
            <a:stCxn id="788" idx="2"/>
            <a:endCxn id="790" idx="0"/>
          </p:cNvCxnSpPr>
          <p:nvPr/>
        </p:nvCxnSpPr>
        <p:spPr>
          <a:xfrm>
            <a:off x="4638985" y="1927438"/>
            <a:ext cx="3009300" cy="431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sm" len="sm"/>
            <a:tailEnd type="triangle" w="med" len="med"/>
          </a:ln>
        </p:spPr>
      </p:cxnSp>
      <p:pic>
        <p:nvPicPr>
          <p:cNvPr id="798" name="Google Shape;798;g20fc84695d6_0_175"/>
          <p:cNvPicPr preferRelativeResize="0"/>
          <p:nvPr/>
        </p:nvPicPr>
        <p:blipFill rotWithShape="1">
          <a:blip r:embed="rId6">
            <a:alphaModFix/>
          </a:blip>
          <a:srcRect t="654" b="72407"/>
          <a:stretch/>
        </p:blipFill>
        <p:spPr>
          <a:xfrm>
            <a:off x="4732825" y="5207025"/>
            <a:ext cx="5830651" cy="20519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모서리가 둥근 직사각형 17"/>
          <p:cNvSpPr/>
          <p:nvPr/>
        </p:nvSpPr>
        <p:spPr>
          <a:xfrm>
            <a:off x="151904" y="5125689"/>
            <a:ext cx="4422562" cy="213331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비로그인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시 로그인 창으로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로그인한 회원은 내 정보 페이지로 이동 한다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로그인한 회원의 가입 정보를 호출한다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4.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탈퇴 버튼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뜨고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확인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 클릭하면 비밀번호 확인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이동한다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350854" y="452682"/>
            <a:ext cx="50736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9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0fc84695d6_0_163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6" name="Google Shape;806;g20fc84695d6_0_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675" y="1416075"/>
            <a:ext cx="10090952" cy="51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20fc84695d6_0_163"/>
          <p:cNvSpPr/>
          <p:nvPr/>
        </p:nvSpPr>
        <p:spPr>
          <a:xfrm>
            <a:off x="531280" y="191027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20fc84695d6_0_163"/>
          <p:cNvSpPr/>
          <p:nvPr/>
        </p:nvSpPr>
        <p:spPr>
          <a:xfrm>
            <a:off x="129875" y="193172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20fc84695d6_0_163"/>
          <p:cNvSpPr/>
          <p:nvPr/>
        </p:nvSpPr>
        <p:spPr>
          <a:xfrm>
            <a:off x="531280" y="236342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20fc84695d6_0_163"/>
          <p:cNvSpPr/>
          <p:nvPr/>
        </p:nvSpPr>
        <p:spPr>
          <a:xfrm>
            <a:off x="531280" y="281657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20fc84695d6_0_163"/>
          <p:cNvSpPr/>
          <p:nvPr/>
        </p:nvSpPr>
        <p:spPr>
          <a:xfrm>
            <a:off x="129875" y="2384863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20fc84695d6_0_163"/>
          <p:cNvSpPr/>
          <p:nvPr/>
        </p:nvSpPr>
        <p:spPr>
          <a:xfrm>
            <a:off x="129875" y="281657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20fc84695d6_0_163"/>
          <p:cNvSpPr/>
          <p:nvPr/>
        </p:nvSpPr>
        <p:spPr>
          <a:xfrm>
            <a:off x="531280" y="145712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20fc84695d6_0_163"/>
          <p:cNvSpPr/>
          <p:nvPr/>
        </p:nvSpPr>
        <p:spPr>
          <a:xfrm>
            <a:off x="531275" y="3269725"/>
            <a:ext cx="4229400" cy="13659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20fc84695d6_0_163"/>
          <p:cNvSpPr/>
          <p:nvPr/>
        </p:nvSpPr>
        <p:spPr>
          <a:xfrm>
            <a:off x="129875" y="147857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20fc84695d6_0_163"/>
          <p:cNvSpPr/>
          <p:nvPr/>
        </p:nvSpPr>
        <p:spPr>
          <a:xfrm>
            <a:off x="5227223" y="6015975"/>
            <a:ext cx="8877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g20fc84695d6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75" y="6299000"/>
            <a:ext cx="4132074" cy="1070925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19" name="Google Shape;819;g20fc84695d6_0_163"/>
          <p:cNvCxnSpPr>
            <a:stCxn id="817" idx="2"/>
            <a:endCxn id="818" idx="3"/>
          </p:cNvCxnSpPr>
          <p:nvPr/>
        </p:nvCxnSpPr>
        <p:spPr>
          <a:xfrm flipH="1">
            <a:off x="4593773" y="6460275"/>
            <a:ext cx="1077300" cy="374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20" name="Google Shape;820;g20fc84695d6_0_163"/>
          <p:cNvSpPr/>
          <p:nvPr/>
        </p:nvSpPr>
        <p:spPr>
          <a:xfrm>
            <a:off x="192375" y="6003925"/>
            <a:ext cx="401400" cy="401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g20fc84695d6_0_163"/>
          <p:cNvPicPr preferRelativeResize="0"/>
          <p:nvPr/>
        </p:nvPicPr>
        <p:blipFill rotWithShape="1">
          <a:blip r:embed="rId5">
            <a:alphaModFix/>
          </a:blip>
          <a:srcRect t="37158"/>
          <a:stretch/>
        </p:blipFill>
        <p:spPr>
          <a:xfrm>
            <a:off x="4885676" y="3570675"/>
            <a:ext cx="5618676" cy="39887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모서리가 둥근 직사각형 21"/>
          <p:cNvSpPr/>
          <p:nvPr/>
        </p:nvSpPr>
        <p:spPr>
          <a:xfrm>
            <a:off x="4885675" y="290071"/>
            <a:ext cx="5618671" cy="315357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43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수정 할 수 없는 부분은 새로 입력이 불가능하다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기존 비밀번호 입력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했을때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일치 해야 수정이 가능하다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비밀번호를 변경하게 변경된 비밀번호로 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에 암호화로 업데이트 되며  로그아웃 된다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변경할 비밀번호 재확인에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입력값이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변경할 비밀번호와 일치 하지 않으면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변경하는 비밀번호는 기존 비밀번호와 일치하면 안된다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일치 할 경우 수정하기 버튼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400" b="1" dirty="0">
              <a:ea typeface="Calibri"/>
              <a:cs typeface="Calibri"/>
              <a:sym typeface="Calibri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531275" y="290071"/>
            <a:ext cx="3244833" cy="86273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endParaRPr lang="en-US" altLang="ko-KR" b="1" dirty="0" smtClean="0">
              <a:solidFill>
                <a:schemeClr val="bg1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수정 페이지</a:t>
            </a:r>
          </a:p>
        </p:txBody>
      </p:sp>
    </p:spTree>
    <p:extLst>
      <p:ext uri="{BB962C8B-B14F-4D97-AF65-F5344CB8AC3E}">
        <p14:creationId xmlns:p14="http://schemas.microsoft.com/office/powerpoint/2010/main" val="384984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0fc84695d6_0_151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9" name="Google Shape;829;g20fc84695d6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28262"/>
            <a:ext cx="7305374" cy="48167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0" name="Google Shape;830;g20fc84695d6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6235898"/>
            <a:ext cx="5212425" cy="1106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1" name="Google Shape;831;g20fc84695d6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725" y="2172075"/>
            <a:ext cx="4112925" cy="9465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평행 사변형 8"/>
          <p:cNvSpPr/>
          <p:nvPr/>
        </p:nvSpPr>
        <p:spPr>
          <a:xfrm>
            <a:off x="705637" y="400333"/>
            <a:ext cx="65214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회원 탈퇴 페이지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3287" y="4693314"/>
            <a:ext cx="3993622" cy="211818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탈퇴를 하기 위해선 로그인한 회원의 비밀번호를 확인 해야한다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입력한 값이 기존 비밀번호와 일치되면 회원 정보가 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에서 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delete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8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g20fc84695d6_0_139"/>
          <p:cNvPicPr preferRelativeResize="0"/>
          <p:nvPr/>
        </p:nvPicPr>
        <p:blipFill rotWithShape="1">
          <a:blip r:embed="rId3">
            <a:alphaModFix/>
          </a:blip>
          <a:srcRect l="1735" t="5399" r="1299" b="49563"/>
          <a:stretch/>
        </p:blipFill>
        <p:spPr>
          <a:xfrm>
            <a:off x="835912" y="1218049"/>
            <a:ext cx="8562877" cy="16214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1" name="Google Shape;841;g20fc84695d6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5399" y="2955699"/>
            <a:ext cx="1793400" cy="4029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2" name="Google Shape;842;g20fc84695d6_0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862" y="759099"/>
            <a:ext cx="3579924" cy="1009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3" name="Google Shape;843;g20fc84695d6_0_139"/>
          <p:cNvSpPr/>
          <p:nvPr/>
        </p:nvSpPr>
        <p:spPr>
          <a:xfrm>
            <a:off x="7457887" y="2202849"/>
            <a:ext cx="729300" cy="5520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20fc84695d6_0_139"/>
          <p:cNvSpPr/>
          <p:nvPr/>
        </p:nvSpPr>
        <p:spPr>
          <a:xfrm>
            <a:off x="8440387" y="2202849"/>
            <a:ext cx="729300" cy="5520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5" name="Google Shape;845;g20fc84695d6_0_139"/>
          <p:cNvCxnSpPr>
            <a:stCxn id="844" idx="3"/>
            <a:endCxn id="842" idx="3"/>
          </p:cNvCxnSpPr>
          <p:nvPr/>
        </p:nvCxnSpPr>
        <p:spPr>
          <a:xfrm rot="10800000" flipH="1">
            <a:off x="9169687" y="1264149"/>
            <a:ext cx="979200" cy="1214700"/>
          </a:xfrm>
          <a:prstGeom prst="bentConnector3">
            <a:avLst>
              <a:gd name="adj1" fmla="val 113823"/>
            </a:avLst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g20fc84695d6_0_139"/>
          <p:cNvCxnSpPr>
            <a:stCxn id="843" idx="2"/>
            <a:endCxn id="841" idx="0"/>
          </p:cNvCxnSpPr>
          <p:nvPr/>
        </p:nvCxnSpPr>
        <p:spPr>
          <a:xfrm rot="-5400000" flipH="1">
            <a:off x="8436787" y="2140599"/>
            <a:ext cx="201000" cy="1429500"/>
          </a:xfrm>
          <a:prstGeom prst="bentConnector3">
            <a:avLst>
              <a:gd name="adj1" fmla="val 49963"/>
            </a:avLst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7" name="Google Shape;847;g20fc84695d6_0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662" y="2955699"/>
            <a:ext cx="6670222" cy="42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4357687" y="3015604"/>
            <a:ext cx="3829500" cy="403817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회원이 예약한 연극 정보가 리스트로 나열된다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디지털 티켓 보기 버튼을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팝업창으로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디지털 티켓에 상품의 정보와 </a:t>
            </a:r>
            <a:r>
              <a:rPr lang="en-US" altLang="ko-KR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qr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코드가 나타난다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예매 취소 버튼을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확인창을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띄운 후 확인을 누르면 선택한 상품의 예약이 취소 되고 예약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취소정보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페이지로 이동한다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05638" y="400333"/>
            <a:ext cx="433785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예약 </a:t>
            </a:r>
            <a:r>
              <a:rPr lang="ko-KR" altLang="en-US" b="1" dirty="0">
                <a:solidFill>
                  <a:schemeClr val="bg1"/>
                </a:solidFill>
              </a:rPr>
              <a:t>정보</a:t>
            </a:r>
            <a:endParaRPr lang="ko-KR" altLang="en-US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4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g1dd60456fd9_0_25"/>
          <p:cNvPicPr preferRelativeResize="0"/>
          <p:nvPr/>
        </p:nvPicPr>
        <p:blipFill rotWithShape="1">
          <a:blip r:embed="rId3">
            <a:alphaModFix/>
          </a:blip>
          <a:srcRect t="8285" b="20656"/>
          <a:stretch/>
        </p:blipFill>
        <p:spPr>
          <a:xfrm>
            <a:off x="1020762" y="1284888"/>
            <a:ext cx="8670925" cy="11862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7" name="Google Shape;857;g1dd60456fd9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2" y="2518678"/>
            <a:ext cx="8149651" cy="33334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모서리가 둥근 직사각형 7"/>
          <p:cNvSpPr/>
          <p:nvPr/>
        </p:nvSpPr>
        <p:spPr>
          <a:xfrm>
            <a:off x="3790727" y="6006645"/>
            <a:ext cx="5567636" cy="12428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lvl="0">
              <a:buSzPts val="1400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cs typeface="Calibri"/>
                <a:sym typeface="Calibri"/>
              </a:rPr>
              <a:t>로그인한 회원의 예약 취소 정보를 리스트로 나열한다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705637" y="400333"/>
            <a:ext cx="441404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예약 정보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75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dd60456fd9_0_58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6" name="Google Shape;866;g1dd60456fd9_0_58"/>
          <p:cNvPicPr preferRelativeResize="0"/>
          <p:nvPr/>
        </p:nvPicPr>
        <p:blipFill rotWithShape="1">
          <a:blip r:embed="rId3">
            <a:alphaModFix/>
          </a:blip>
          <a:srcRect t="6654" b="22018"/>
          <a:stretch/>
        </p:blipFill>
        <p:spPr>
          <a:xfrm>
            <a:off x="729450" y="1500075"/>
            <a:ext cx="8670925" cy="1135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7" name="Google Shape;867;g1dd60456fd9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347" y="2635547"/>
            <a:ext cx="7983824" cy="38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모서리가 둥근 직사각형 7"/>
          <p:cNvSpPr/>
          <p:nvPr/>
        </p:nvSpPr>
        <p:spPr>
          <a:xfrm>
            <a:off x="3588615" y="6006645"/>
            <a:ext cx="5567636" cy="12428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회원의 관람 연극 내역을 호출한다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관람일시가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오늘날짜보다 과거인 연극 내역들을 호출 하고 리스트로 나열한다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705637" y="400333"/>
            <a:ext cx="486881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내가 본 연극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1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dd60456fd9_0_64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g1dd60456fd9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0" y="1284900"/>
            <a:ext cx="4579041" cy="23764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7" name="Google Shape;877;g1dd60456fd9_0_64"/>
          <p:cNvPicPr preferRelativeResize="0"/>
          <p:nvPr/>
        </p:nvPicPr>
        <p:blipFill rotWithShape="1">
          <a:blip r:embed="rId4">
            <a:alphaModFix/>
          </a:blip>
          <a:srcRect l="5812" t="6712" r="4348" b="2822"/>
          <a:stretch/>
        </p:blipFill>
        <p:spPr>
          <a:xfrm>
            <a:off x="5631437" y="1284900"/>
            <a:ext cx="2215966" cy="237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g1dd60456fd9_0_64"/>
          <p:cNvPicPr preferRelativeResize="0"/>
          <p:nvPr/>
        </p:nvPicPr>
        <p:blipFill rotWithShape="1">
          <a:blip r:embed="rId5">
            <a:alphaModFix/>
          </a:blip>
          <a:srcRect l="72863" t="22972" r="26357" b="75252"/>
          <a:stretch/>
        </p:blipFill>
        <p:spPr>
          <a:xfrm rot="-2003233">
            <a:off x="7747447" y="2740472"/>
            <a:ext cx="296596" cy="422388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79" name="Google Shape;879;g1dd60456fd9_0_64"/>
          <p:cNvCxnSpPr>
            <a:stCxn id="876" idx="3"/>
            <a:endCxn id="877" idx="1"/>
          </p:cNvCxnSpPr>
          <p:nvPr/>
        </p:nvCxnSpPr>
        <p:spPr>
          <a:xfrm>
            <a:off x="5079891" y="2473124"/>
            <a:ext cx="55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g1dd60456fd9_0_64"/>
          <p:cNvCxnSpPr>
            <a:stCxn id="876" idx="3"/>
            <a:endCxn id="877" idx="1"/>
          </p:cNvCxnSpPr>
          <p:nvPr/>
        </p:nvCxnSpPr>
        <p:spPr>
          <a:xfrm>
            <a:off x="5079891" y="2473124"/>
            <a:ext cx="551400" cy="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81" name="Google Shape;881;g1dd60456fd9_0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650" y="3737550"/>
            <a:ext cx="7216452" cy="382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모서리가 둥근 직사각형 11"/>
          <p:cNvSpPr/>
          <p:nvPr/>
        </p:nvSpPr>
        <p:spPr>
          <a:xfrm>
            <a:off x="5163880" y="4383163"/>
            <a:ext cx="5183065" cy="2435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회원이 회원 가입 당시 등록한 장르와 일치한 장르의 연극들을 호출해온다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보여지는 연극들은 상연 중이거나 상연 예정 연극 들이다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1</a:t>
            </a:r>
            <a:r>
              <a:rPr lang="ko-KR" altLang="en-US" sz="1600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회차</a:t>
            </a: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시간을 기준으로 오름차순으로 보여진다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705637" y="400333"/>
            <a:ext cx="593805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나의 맞춤 연극 페이지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0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712812" y="3923636"/>
            <a:ext cx="3247330" cy="2357304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로그인 로그아웃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아이디 비밀번호 찾기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 회원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상세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회사소개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80" y="1414430"/>
            <a:ext cx="1587612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김수빈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153266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5624</Words>
  <Application>Microsoft Office PowerPoint</Application>
  <PresentationFormat>사용자 지정</PresentationFormat>
  <Paragraphs>1217</Paragraphs>
  <Slides>142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53" baseType="lpstr">
      <vt:lpstr>?? ??</vt:lpstr>
      <vt:lpstr>NanumSquare</vt:lpstr>
      <vt:lpstr>NanumSquare Bold</vt:lpstr>
      <vt:lpstr>Noto Sans CJK KR Bold</vt:lpstr>
      <vt:lpstr>굴림</vt:lpstr>
      <vt:lpstr>Malgun Gothic</vt:lpstr>
      <vt:lpstr>Malgun Gothic</vt:lpstr>
      <vt:lpstr>한컴산뜻돋움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176</cp:revision>
  <dcterms:created xsi:type="dcterms:W3CDTF">2023-02-21T14:20:03Z</dcterms:created>
  <dcterms:modified xsi:type="dcterms:W3CDTF">2023-02-28T06:01:42Z</dcterms:modified>
</cp:coreProperties>
</file>